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35"/>
  </p:notesMasterIdLst>
  <p:sldIdLst>
    <p:sldId id="504" r:id="rId3"/>
    <p:sldId id="573" r:id="rId4"/>
    <p:sldId id="638" r:id="rId5"/>
    <p:sldId id="269" r:id="rId6"/>
    <p:sldId id="402" r:id="rId7"/>
    <p:sldId id="577" r:id="rId8"/>
    <p:sldId id="574" r:id="rId9"/>
    <p:sldId id="636" r:id="rId10"/>
    <p:sldId id="587" r:id="rId11"/>
    <p:sldId id="561" r:id="rId12"/>
    <p:sldId id="407" r:id="rId13"/>
    <p:sldId id="409" r:id="rId14"/>
    <p:sldId id="349" r:id="rId15"/>
    <p:sldId id="630" r:id="rId16"/>
    <p:sldId id="617" r:id="rId17"/>
    <p:sldId id="586" r:id="rId18"/>
    <p:sldId id="552" r:id="rId19"/>
    <p:sldId id="616" r:id="rId20"/>
    <p:sldId id="256" r:id="rId21"/>
    <p:sldId id="506" r:id="rId22"/>
    <p:sldId id="283" r:id="rId23"/>
    <p:sldId id="259" r:id="rId24"/>
    <p:sldId id="278" r:id="rId25"/>
    <p:sldId id="279" r:id="rId26"/>
    <p:sldId id="281" r:id="rId27"/>
    <p:sldId id="508" r:id="rId28"/>
    <p:sldId id="509" r:id="rId29"/>
    <p:sldId id="262" r:id="rId30"/>
    <p:sldId id="263" r:id="rId31"/>
    <p:sldId id="267" r:id="rId32"/>
    <p:sldId id="268" r:id="rId33"/>
    <p:sldId id="353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8C8C8"/>
    <a:srgbClr val="FE0061"/>
    <a:srgbClr val="00B17E"/>
    <a:srgbClr val="1D46F3"/>
    <a:srgbClr val="DA0010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6120" autoAdjust="0"/>
  </p:normalViewPr>
  <p:slideViewPr>
    <p:cSldViewPr snapToGrid="0">
      <p:cViewPr>
        <p:scale>
          <a:sx n="50" d="100"/>
          <a:sy n="50" d="100"/>
        </p:scale>
        <p:origin x="750" y="408"/>
      </p:cViewPr>
      <p:guideLst>
        <p:guide orient="horz" pos="986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%20raportare\Cernelea\Europa%20incep%20au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roman\OneDrive\&#1056;&#1072;&#1073;&#1086;&#1095;&#1080;&#1081;%20&#1089;&#1090;&#1086;&#1083;\Raport%20Briefing\AV%20pe%20gen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COVID_MDA_R0_AC_13.03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Decese%2013.03.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Raport%20saptaminal\Decese%2013.03.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13785924648523E-2"/>
          <c:y val="2.9059971501662403E-2"/>
          <c:w val="0.90127927257240426"/>
          <c:h val="0.74023168915229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51-43E5-860B-00F0A4C31346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51-43E5-860B-00F0A4C31346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51-43E5-860B-00F0A4C31346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51-43E5-860B-00F0A4C31346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51-43E5-860B-00F0A4C31346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D51-43E5-860B-00F0A4C31346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51-43E5-860B-00F0A4C3134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D51-43E5-860B-00F0A4C31346}"/>
              </c:ext>
            </c:extLst>
          </c:dPt>
          <c:dPt>
            <c:idx val="2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D51-43E5-860B-00F0A4C31346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D51-43E5-860B-00F0A4C31346}"/>
              </c:ext>
            </c:extLst>
          </c:dPt>
          <c:dPt>
            <c:idx val="3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D51-43E5-860B-00F0A4C313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Sheet2!$K$438:$K$477</c:f>
              <c:strCache>
                <c:ptCount val="40"/>
                <c:pt idx="0">
                  <c:v>Islanda</c:v>
                </c:pt>
                <c:pt idx="1">
                  <c:v>Austria</c:v>
                </c:pt>
                <c:pt idx="2">
                  <c:v>Olanda</c:v>
                </c:pt>
                <c:pt idx="3">
                  <c:v>Letonia</c:v>
                </c:pt>
                <c:pt idx="4">
                  <c:v>Elveţia</c:v>
                </c:pt>
                <c:pt idx="5">
                  <c:v>Germania</c:v>
                </c:pt>
                <c:pt idx="6">
                  <c:v>Danemarca</c:v>
                </c:pt>
                <c:pt idx="7">
                  <c:v>Grecia</c:v>
                </c:pt>
                <c:pt idx="8">
                  <c:v>Estonia</c:v>
                </c:pt>
                <c:pt idx="9">
                  <c:v>Lituania</c:v>
                </c:pt>
                <c:pt idx="10">
                  <c:v>Slovacia</c:v>
                </c:pt>
                <c:pt idx="11">
                  <c:v>Finlanda</c:v>
                </c:pt>
                <c:pt idx="12">
                  <c:v>Luxemburg</c:v>
                </c:pt>
                <c:pt idx="13">
                  <c:v>Norvegia</c:v>
                </c:pt>
                <c:pt idx="14">
                  <c:v>Franţa</c:v>
                </c:pt>
                <c:pt idx="15">
                  <c:v>Slovenia</c:v>
                </c:pt>
                <c:pt idx="16">
                  <c:v>Europa</c:v>
                </c:pt>
                <c:pt idx="17">
                  <c:v>Portugalia</c:v>
                </c:pt>
                <c:pt idx="18">
                  <c:v>Italia</c:v>
                </c:pt>
                <c:pt idx="19">
                  <c:v>Cehia</c:v>
                </c:pt>
                <c:pt idx="20">
                  <c:v>Regatul Unit</c:v>
                </c:pt>
                <c:pt idx="21">
                  <c:v>Belgia</c:v>
                </c:pt>
                <c:pt idx="22">
                  <c:v>Irlanda</c:v>
                </c:pt>
                <c:pt idx="23">
                  <c:v>Rusia</c:v>
                </c:pt>
                <c:pt idx="24">
                  <c:v>Spania</c:v>
                </c:pt>
                <c:pt idx="25">
                  <c:v>Croaţia</c:v>
                </c:pt>
                <c:pt idx="26">
                  <c:v>Polonia</c:v>
                </c:pt>
                <c:pt idx="27">
                  <c:v>Malta</c:v>
                </c:pt>
                <c:pt idx="28">
                  <c:v>Serbia</c:v>
                </c:pt>
                <c:pt idx="29">
                  <c:v>Bulgaria</c:v>
                </c:pt>
                <c:pt idx="30">
                  <c:v>Ungaria</c:v>
                </c:pt>
                <c:pt idx="31">
                  <c:v>România</c:v>
                </c:pt>
                <c:pt idx="32">
                  <c:v>Bielorusia</c:v>
                </c:pt>
                <c:pt idx="33">
                  <c:v>Muntenegru</c:v>
                </c:pt>
                <c:pt idx="34">
                  <c:v>Macedonia de Nord</c:v>
                </c:pt>
                <c:pt idx="35">
                  <c:v>Suedia</c:v>
                </c:pt>
                <c:pt idx="36">
                  <c:v>Moldova</c:v>
                </c:pt>
                <c:pt idx="37">
                  <c:v>Ucraina</c:v>
                </c:pt>
                <c:pt idx="38">
                  <c:v>Bosnia si Hertegovina</c:v>
                </c:pt>
                <c:pt idx="39">
                  <c:v>Albania</c:v>
                </c:pt>
              </c:strCache>
            </c:strRef>
          </c:cat>
          <c:val>
            <c:numRef>
              <c:f>Sheet2!$N$438:$N$477</c:f>
              <c:numCache>
                <c:formatCode>0</c:formatCode>
                <c:ptCount val="40"/>
                <c:pt idx="0">
                  <c:v>5102.8009751092068</c:v>
                </c:pt>
                <c:pt idx="1">
                  <c:v>3041.4777862810074</c:v>
                </c:pt>
                <c:pt idx="2">
                  <c:v>2764.4325041966167</c:v>
                </c:pt>
                <c:pt idx="3">
                  <c:v>2272.4092530131938</c:v>
                </c:pt>
                <c:pt idx="4">
                  <c:v>1671.0948807304037</c:v>
                </c:pt>
                <c:pt idx="5">
                  <c:v>1547.1939454172132</c:v>
                </c:pt>
                <c:pt idx="6">
                  <c:v>1472.7062784209486</c:v>
                </c:pt>
                <c:pt idx="7">
                  <c:v>1203.1468390755672</c:v>
                </c:pt>
                <c:pt idx="8">
                  <c:v>1184.0731060665958</c:v>
                </c:pt>
                <c:pt idx="9">
                  <c:v>1148.9885356970472</c:v>
                </c:pt>
                <c:pt idx="10">
                  <c:v>1137.897404391161</c:v>
                </c:pt>
                <c:pt idx="11">
                  <c:v>1124.8592103394378</c:v>
                </c:pt>
                <c:pt idx="12">
                  <c:v>871.28491203194085</c:v>
                </c:pt>
                <c:pt idx="13">
                  <c:v>818.6015994453935</c:v>
                </c:pt>
                <c:pt idx="14">
                  <c:v>674.2054728651085</c:v>
                </c:pt>
                <c:pt idx="15">
                  <c:v>671.53308541175647</c:v>
                </c:pt>
                <c:pt idx="16">
                  <c:v>636.00423857515227</c:v>
                </c:pt>
                <c:pt idx="17">
                  <c:v>572.90038940747797</c:v>
                </c:pt>
                <c:pt idx="18">
                  <c:v>552.57447716279955</c:v>
                </c:pt>
                <c:pt idx="19">
                  <c:v>499.21010529043753</c:v>
                </c:pt>
                <c:pt idx="20">
                  <c:v>487.25700225794225</c:v>
                </c:pt>
                <c:pt idx="21">
                  <c:v>460.47507563020457</c:v>
                </c:pt>
                <c:pt idx="22">
                  <c:v>454.61963073484719</c:v>
                </c:pt>
                <c:pt idx="23">
                  <c:v>293.34650193930764</c:v>
                </c:pt>
                <c:pt idx="24">
                  <c:v>238.42268560850303</c:v>
                </c:pt>
                <c:pt idx="25">
                  <c:v>233.28200981423842</c:v>
                </c:pt>
                <c:pt idx="26">
                  <c:v>204.00234251285198</c:v>
                </c:pt>
                <c:pt idx="27">
                  <c:v>199.98602127021562</c:v>
                </c:pt>
                <c:pt idx="28">
                  <c:v>174.84711392788114</c:v>
                </c:pt>
                <c:pt idx="29">
                  <c:v>165.67026413364874</c:v>
                </c:pt>
                <c:pt idx="30">
                  <c:v>148.83232742945694</c:v>
                </c:pt>
                <c:pt idx="31">
                  <c:v>132.48183389052392</c:v>
                </c:pt>
                <c:pt idx="32">
                  <c:v>107.72899983354631</c:v>
                </c:pt>
                <c:pt idx="33">
                  <c:v>95.670168736071318</c:v>
                </c:pt>
                <c:pt idx="34">
                  <c:v>89.956505021771491</c:v>
                </c:pt>
                <c:pt idx="35">
                  <c:v>73.840878980815575</c:v>
                </c:pt>
                <c:pt idx="36">
                  <c:v>67</c:v>
                </c:pt>
                <c:pt idx="37">
                  <c:v>64.849382440899532</c:v>
                </c:pt>
                <c:pt idx="38">
                  <c:v>26.183518122228975</c:v>
                </c:pt>
                <c:pt idx="39">
                  <c:v>17.023593516969981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D51-43E5-860B-00F0A4C313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8615632"/>
        <c:axId val="618615304"/>
      </c:barChart>
      <c:catAx>
        <c:axId val="61861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615304"/>
        <c:crosses val="autoZero"/>
        <c:auto val="1"/>
        <c:lblAlgn val="ctr"/>
        <c:lblOffset val="100"/>
        <c:noMultiLvlLbl val="0"/>
      </c:catAx>
      <c:valAx>
        <c:axId val="618615304"/>
        <c:scaling>
          <c:orientation val="minMax"/>
          <c:max val="5500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861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Foaie1!$A$1:$A$8</c:f>
              <c:strCache>
                <c:ptCount val="8"/>
                <c:pt idx="0">
                  <c:v>Total </c:v>
                </c:pt>
                <c:pt idx="1">
                  <c:v>Pfizer/BioNTech - Comirnaty</c:v>
                </c:pt>
                <c:pt idx="2">
                  <c:v>AstraZeneca</c:v>
                </c:pt>
                <c:pt idx="3">
                  <c:v>Janssen</c:v>
                </c:pt>
                <c:pt idx="4">
                  <c:v>Sputnik-V</c:v>
                </c:pt>
                <c:pt idx="5">
                  <c:v>Sinovac</c:v>
                </c:pt>
                <c:pt idx="6">
                  <c:v>Sinopharm</c:v>
                </c:pt>
                <c:pt idx="7">
                  <c:v>Spikevax (Moderna)</c:v>
                </c:pt>
              </c:strCache>
            </c:strRef>
          </c:cat>
          <c:val>
            <c:numRef>
              <c:f>Foaie1!$B$1:$B$8</c:f>
              <c:numCache>
                <c:formatCode>General</c:formatCode>
                <c:ptCount val="8"/>
                <c:pt idx="0">
                  <c:v>2923860</c:v>
                </c:pt>
                <c:pt idx="1">
                  <c:v>1027260</c:v>
                </c:pt>
                <c:pt idx="2">
                  <c:v>584500</c:v>
                </c:pt>
                <c:pt idx="3">
                  <c:v>302500</c:v>
                </c:pt>
                <c:pt idx="4">
                  <c:v>306000</c:v>
                </c:pt>
                <c:pt idx="5">
                  <c:v>170000</c:v>
                </c:pt>
                <c:pt idx="6">
                  <c:v>152000</c:v>
                </c:pt>
                <c:pt idx="7">
                  <c:v>381600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A-4C70-94CC-A4F9B266CB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16247288"/>
        <c:axId val="716249912"/>
      </c:barChart>
      <c:catAx>
        <c:axId val="71624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716249912"/>
        <c:crosses val="autoZero"/>
        <c:auto val="1"/>
        <c:lblAlgn val="ctr"/>
        <c:lblOffset val="100"/>
        <c:noMultiLvlLbl val="0"/>
      </c:catAx>
      <c:valAx>
        <c:axId val="716249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1624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6-4A5C-9659-6573228138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76-4A5C-9659-6573228138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Foaie1!$B$12:$C$12</c:f>
              <c:strCache>
                <c:ptCount val="2"/>
                <c:pt idx="0">
                  <c:v>Femei</c:v>
                </c:pt>
                <c:pt idx="1">
                  <c:v>Bărbați</c:v>
                </c:pt>
              </c:strCache>
            </c:strRef>
          </c:cat>
          <c:val>
            <c:numRef>
              <c:f>Foaie1!$B$13:$C$13</c:f>
              <c:numCache>
                <c:formatCode>0</c:formatCode>
                <c:ptCount val="2"/>
                <c:pt idx="0">
                  <c:v>53.905113299482856</c:v>
                </c:pt>
                <c:pt idx="1">
                  <c:v>46.094886700517144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6-4A5C-9659-6573228138F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3.6820759157822666E-2"/>
          <c:w val="0.96808029278030383"/>
          <c:h val="0.81562521396781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37089201877935E-3"/>
                  <c:y val="6.793531752824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407699037620298E-2"/>
                      <c:h val="8.0462027844345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4FB-433B-A48D-19C8525032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Foaie1!$E$2:$E$9</c:f>
              <c:numCache>
                <c:formatCode>0</c:formatCode>
                <c:ptCount val="8"/>
                <c:pt idx="0">
                  <c:v>3.2352751595325335</c:v>
                </c:pt>
                <c:pt idx="1">
                  <c:v>38.781876138433518</c:v>
                </c:pt>
                <c:pt idx="2">
                  <c:v>47.526374471447113</c:v>
                </c:pt>
                <c:pt idx="3">
                  <c:v>53.590325608507747</c:v>
                </c:pt>
                <c:pt idx="4">
                  <c:v>51.295671045846525</c:v>
                </c:pt>
                <c:pt idx="5">
                  <c:v>59.6952908134258</c:v>
                </c:pt>
                <c:pt idx="6">
                  <c:v>66.407105573807797</c:v>
                </c:pt>
                <c:pt idx="7">
                  <c:v>35.381071828608391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40-4D44-90EE-8064521A7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12 - 17.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Foaie1!$G$2:$G$9</c:f>
              <c:numCache>
                <c:formatCode>0</c:formatCode>
                <c:ptCount val="8"/>
                <c:pt idx="0">
                  <c:v>2.7568015152491783</c:v>
                </c:pt>
                <c:pt idx="1">
                  <c:v>36.391671726371179</c:v>
                </c:pt>
                <c:pt idx="2">
                  <c:v>45.28472582187046</c:v>
                </c:pt>
                <c:pt idx="3">
                  <c:v>51.378687557635352</c:v>
                </c:pt>
                <c:pt idx="4">
                  <c:v>49.511901132340761</c:v>
                </c:pt>
                <c:pt idx="5">
                  <c:v>58.110639871810186</c:v>
                </c:pt>
                <c:pt idx="6">
                  <c:v>64.885295330744825</c:v>
                </c:pt>
                <c:pt idx="7">
                  <c:v>34.260968337356239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7859105639961"/>
          <c:y val="4.5286146296930223E-2"/>
          <c:w val="0.40648318608061323"/>
          <c:h val="7.2170489558370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340006228035054E-2"/>
          <c:y val="2.5230499104113888E-2"/>
          <c:w val="0.97011014724854305"/>
          <c:h val="0.80911198094492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Foaie1!$B$2:$B$55</c:f>
              <c:strCache>
                <c:ptCount val="54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  <c:pt idx="50">
                  <c:v>14-20.02.2022</c:v>
                </c:pt>
                <c:pt idx="51">
                  <c:v>21-27.02.2022</c:v>
                </c:pt>
                <c:pt idx="52">
                  <c:v>28.02-06.03.2022</c:v>
                </c:pt>
                <c:pt idx="53">
                  <c:v>07-13.03.2022</c:v>
                </c:pt>
              </c:strCache>
            </c:strRef>
          </c:cat>
          <c:val>
            <c:numRef>
              <c:f>Foaie1!$C$2:$C$55</c:f>
              <c:numCache>
                <c:formatCode>General</c:formatCode>
                <c:ptCount val="54"/>
                <c:pt idx="0">
                  <c:v>5390</c:v>
                </c:pt>
                <c:pt idx="1">
                  <c:v>7413</c:v>
                </c:pt>
                <c:pt idx="2">
                  <c:v>7621</c:v>
                </c:pt>
                <c:pt idx="3">
                  <c:v>15871</c:v>
                </c:pt>
                <c:pt idx="4">
                  <c:v>11049</c:v>
                </c:pt>
                <c:pt idx="5">
                  <c:v>17030</c:v>
                </c:pt>
                <c:pt idx="6">
                  <c:v>19977</c:v>
                </c:pt>
                <c:pt idx="7">
                  <c:v>25275</c:v>
                </c:pt>
                <c:pt idx="8">
                  <c:v>20791</c:v>
                </c:pt>
                <c:pt idx="9">
                  <c:v>33214</c:v>
                </c:pt>
                <c:pt idx="10">
                  <c:v>41949</c:v>
                </c:pt>
                <c:pt idx="11">
                  <c:v>56874</c:v>
                </c:pt>
                <c:pt idx="12">
                  <c:v>75713</c:v>
                </c:pt>
                <c:pt idx="13">
                  <c:v>26509</c:v>
                </c:pt>
                <c:pt idx="14">
                  <c:v>19905</c:v>
                </c:pt>
                <c:pt idx="15">
                  <c:v>15026</c:v>
                </c:pt>
                <c:pt idx="16">
                  <c:v>33145</c:v>
                </c:pt>
                <c:pt idx="17">
                  <c:v>29410</c:v>
                </c:pt>
                <c:pt idx="18">
                  <c:v>27014</c:v>
                </c:pt>
                <c:pt idx="19">
                  <c:v>16249</c:v>
                </c:pt>
                <c:pt idx="20">
                  <c:v>48940</c:v>
                </c:pt>
                <c:pt idx="21">
                  <c:v>57475</c:v>
                </c:pt>
                <c:pt idx="22">
                  <c:v>32093</c:v>
                </c:pt>
                <c:pt idx="23">
                  <c:v>28857</c:v>
                </c:pt>
                <c:pt idx="24">
                  <c:v>32017</c:v>
                </c:pt>
                <c:pt idx="25">
                  <c:v>27392</c:v>
                </c:pt>
                <c:pt idx="26">
                  <c:v>19072</c:v>
                </c:pt>
                <c:pt idx="27">
                  <c:v>18928</c:v>
                </c:pt>
                <c:pt idx="28">
                  <c:v>19151</c:v>
                </c:pt>
                <c:pt idx="29">
                  <c:v>17141</c:v>
                </c:pt>
                <c:pt idx="30">
                  <c:v>18491</c:v>
                </c:pt>
                <c:pt idx="31">
                  <c:v>19046</c:v>
                </c:pt>
                <c:pt idx="32">
                  <c:v>17866</c:v>
                </c:pt>
                <c:pt idx="33">
                  <c:v>22558</c:v>
                </c:pt>
                <c:pt idx="34">
                  <c:v>27978</c:v>
                </c:pt>
                <c:pt idx="35">
                  <c:v>20914</c:v>
                </c:pt>
                <c:pt idx="36">
                  <c:v>15399</c:v>
                </c:pt>
                <c:pt idx="37">
                  <c:v>14651</c:v>
                </c:pt>
                <c:pt idx="38">
                  <c:v>12999</c:v>
                </c:pt>
                <c:pt idx="39">
                  <c:v>13386</c:v>
                </c:pt>
                <c:pt idx="40">
                  <c:v>11883</c:v>
                </c:pt>
                <c:pt idx="41">
                  <c:v>8545</c:v>
                </c:pt>
                <c:pt idx="42">
                  <c:v>8700</c:v>
                </c:pt>
                <c:pt idx="43">
                  <c:v>5471</c:v>
                </c:pt>
                <c:pt idx="44">
                  <c:v>4727</c:v>
                </c:pt>
                <c:pt idx="45">
                  <c:v>7174</c:v>
                </c:pt>
                <c:pt idx="46">
                  <c:v>7746</c:v>
                </c:pt>
                <c:pt idx="47">
                  <c:v>9802</c:v>
                </c:pt>
                <c:pt idx="48">
                  <c:v>8345</c:v>
                </c:pt>
                <c:pt idx="49">
                  <c:v>6383</c:v>
                </c:pt>
                <c:pt idx="50">
                  <c:v>5369</c:v>
                </c:pt>
                <c:pt idx="51">
                  <c:v>3775</c:v>
                </c:pt>
                <c:pt idx="52">
                  <c:v>2969</c:v>
                </c:pt>
                <c:pt idx="53">
                  <c:v>2213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-8.7508933401187535E-17"/>
                  <c:y val="-1.682033273607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A4-408B-97CB-EDF4A4ABC594}"/>
                </c:ext>
              </c:extLst>
            </c:dLbl>
            <c:dLbl>
              <c:idx val="49"/>
              <c:layout>
                <c:manualLayout>
                  <c:x val="-5.6497175141259506E-4"/>
                  <c:y val="-3.146218004418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28-4C7C-A279-BEB16DD1A3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Foaie1!$B$2:$B$55</c:f>
              <c:strCache>
                <c:ptCount val="54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  <c:pt idx="50">
                  <c:v>14-20.02.2022</c:v>
                </c:pt>
                <c:pt idx="51">
                  <c:v>21-27.02.2022</c:v>
                </c:pt>
                <c:pt idx="52">
                  <c:v>28.02-06.03.2022</c:v>
                </c:pt>
                <c:pt idx="53">
                  <c:v>07-13.03.2022</c:v>
                </c:pt>
              </c:strCache>
            </c:strRef>
          </c:cat>
          <c:val>
            <c:numRef>
              <c:f>Foaie1!$D$2:$D$55</c:f>
              <c:numCache>
                <c:formatCode>General</c:formatCode>
                <c:ptCount val="54"/>
                <c:pt idx="6">
                  <c:v>9898</c:v>
                </c:pt>
                <c:pt idx="7">
                  <c:v>1606</c:v>
                </c:pt>
                <c:pt idx="8">
                  <c:v>5602</c:v>
                </c:pt>
                <c:pt idx="9">
                  <c:v>6312</c:v>
                </c:pt>
                <c:pt idx="10">
                  <c:v>8520</c:v>
                </c:pt>
                <c:pt idx="11">
                  <c:v>7238</c:v>
                </c:pt>
                <c:pt idx="12">
                  <c:v>35223</c:v>
                </c:pt>
                <c:pt idx="13">
                  <c:v>34715</c:v>
                </c:pt>
                <c:pt idx="14">
                  <c:v>38932</c:v>
                </c:pt>
                <c:pt idx="15">
                  <c:v>76826</c:v>
                </c:pt>
                <c:pt idx="16">
                  <c:v>33660</c:v>
                </c:pt>
                <c:pt idx="17">
                  <c:v>21599</c:v>
                </c:pt>
                <c:pt idx="18">
                  <c:v>30375</c:v>
                </c:pt>
                <c:pt idx="19">
                  <c:v>51066</c:v>
                </c:pt>
                <c:pt idx="20">
                  <c:v>45037</c:v>
                </c:pt>
                <c:pt idx="21">
                  <c:v>27838</c:v>
                </c:pt>
                <c:pt idx="22">
                  <c:v>17210</c:v>
                </c:pt>
                <c:pt idx="23">
                  <c:v>21915</c:v>
                </c:pt>
                <c:pt idx="24">
                  <c:v>41307</c:v>
                </c:pt>
                <c:pt idx="25">
                  <c:v>20633</c:v>
                </c:pt>
                <c:pt idx="26">
                  <c:v>14378</c:v>
                </c:pt>
                <c:pt idx="27">
                  <c:v>11781</c:v>
                </c:pt>
                <c:pt idx="28">
                  <c:v>9358</c:v>
                </c:pt>
                <c:pt idx="29">
                  <c:v>6852</c:v>
                </c:pt>
                <c:pt idx="30">
                  <c:v>6376</c:v>
                </c:pt>
                <c:pt idx="31">
                  <c:v>6588</c:v>
                </c:pt>
                <c:pt idx="32">
                  <c:v>5377</c:v>
                </c:pt>
                <c:pt idx="33">
                  <c:v>6256</c:v>
                </c:pt>
                <c:pt idx="34">
                  <c:v>5864</c:v>
                </c:pt>
                <c:pt idx="35">
                  <c:v>4350</c:v>
                </c:pt>
                <c:pt idx="36">
                  <c:v>6393</c:v>
                </c:pt>
                <c:pt idx="37">
                  <c:v>9501</c:v>
                </c:pt>
                <c:pt idx="38">
                  <c:v>10106</c:v>
                </c:pt>
                <c:pt idx="39">
                  <c:v>19469</c:v>
                </c:pt>
                <c:pt idx="40">
                  <c:v>31102</c:v>
                </c:pt>
                <c:pt idx="41">
                  <c:v>8346</c:v>
                </c:pt>
                <c:pt idx="42">
                  <c:v>9930</c:v>
                </c:pt>
                <c:pt idx="43">
                  <c:v>7284</c:v>
                </c:pt>
                <c:pt idx="44">
                  <c:v>6007</c:v>
                </c:pt>
                <c:pt idx="45">
                  <c:v>9711</c:v>
                </c:pt>
                <c:pt idx="46">
                  <c:v>7170</c:v>
                </c:pt>
                <c:pt idx="47">
                  <c:v>5734</c:v>
                </c:pt>
                <c:pt idx="48">
                  <c:v>5600</c:v>
                </c:pt>
                <c:pt idx="49">
                  <c:v>6064</c:v>
                </c:pt>
                <c:pt idx="50">
                  <c:v>7284</c:v>
                </c:pt>
                <c:pt idx="51">
                  <c:v>7762</c:v>
                </c:pt>
                <c:pt idx="52">
                  <c:v>5761</c:v>
                </c:pt>
                <c:pt idx="53">
                  <c:v>4158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61D83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6"/>
              <c:layout>
                <c:manualLayout>
                  <c:x val="-4.5197740112994352E-3"/>
                  <c:y val="4.8058093531644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A-48CB-94E8-8440FF4DFD16}"/>
                </c:ext>
              </c:extLst>
            </c:dLbl>
            <c:dLbl>
              <c:idx val="49"/>
              <c:layout>
                <c:manualLayout>
                  <c:x val="-1.1299435028248588E-3"/>
                  <c:y val="2.22857108646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28-4C7C-A279-BEB16DD1A3E9}"/>
                </c:ext>
              </c:extLst>
            </c:dLbl>
            <c:dLbl>
              <c:idx val="50"/>
              <c:layout>
                <c:manualLayout>
                  <c:x val="-1.6368858524597133E-16"/>
                  <c:y val="-2.35966350331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7-4EE5-B450-EF3C118B5D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Foaie1!$B$2:$B$55</c:f>
              <c:strCache>
                <c:ptCount val="54"/>
                <c:pt idx="0">
                  <c:v>02-07.03.21</c:v>
                </c:pt>
                <c:pt idx="1">
                  <c:v>08-14.03.21</c:v>
                </c:pt>
                <c:pt idx="2">
                  <c:v>15-21.03.21</c:v>
                </c:pt>
                <c:pt idx="3">
                  <c:v>22-28.03.21</c:v>
                </c:pt>
                <c:pt idx="4">
                  <c:v>29.03-04.04.21</c:v>
                </c:pt>
                <c:pt idx="5">
                  <c:v>05-11.04.21</c:v>
                </c:pt>
                <c:pt idx="6">
                  <c:v>12-18.04.21</c:v>
                </c:pt>
                <c:pt idx="7">
                  <c:v>19-25.04.21</c:v>
                </c:pt>
                <c:pt idx="8">
                  <c:v>26.04-02.05.21</c:v>
                </c:pt>
                <c:pt idx="9">
                  <c:v>03-09.05.21</c:v>
                </c:pt>
                <c:pt idx="10">
                  <c:v>10-16.05.21</c:v>
                </c:pt>
                <c:pt idx="11">
                  <c:v>17-23.05.21</c:v>
                </c:pt>
                <c:pt idx="12">
                  <c:v>24-30.05.21</c:v>
                </c:pt>
                <c:pt idx="13">
                  <c:v>31.05-06.06.21</c:v>
                </c:pt>
                <c:pt idx="14">
                  <c:v>07-13.06.21</c:v>
                </c:pt>
                <c:pt idx="15">
                  <c:v>14-20.06.21</c:v>
                </c:pt>
                <c:pt idx="16">
                  <c:v>21-27.06.21</c:v>
                </c:pt>
                <c:pt idx="17">
                  <c:v>28.06-04.07.21</c:v>
                </c:pt>
                <c:pt idx="18">
                  <c:v>05-11.07.21</c:v>
                </c:pt>
                <c:pt idx="19">
                  <c:v>12-18.07.21</c:v>
                </c:pt>
                <c:pt idx="20">
                  <c:v>19-25.07.21</c:v>
                </c:pt>
                <c:pt idx="21">
                  <c:v>26.07-01.08.21</c:v>
                </c:pt>
                <c:pt idx="22">
                  <c:v>02-08.08.21</c:v>
                </c:pt>
                <c:pt idx="23">
                  <c:v>09-15.08.21</c:v>
                </c:pt>
                <c:pt idx="24">
                  <c:v>16-22.08.21</c:v>
                </c:pt>
                <c:pt idx="25">
                  <c:v>23-29.08.21</c:v>
                </c:pt>
                <c:pt idx="26">
                  <c:v>30.08-05.09.21</c:v>
                </c:pt>
                <c:pt idx="27">
                  <c:v>06-12.09.21</c:v>
                </c:pt>
                <c:pt idx="28">
                  <c:v>13-19.09.21</c:v>
                </c:pt>
                <c:pt idx="29">
                  <c:v>20-26.09.21</c:v>
                </c:pt>
                <c:pt idx="30">
                  <c:v>27.09-03.10.21</c:v>
                </c:pt>
                <c:pt idx="31">
                  <c:v>04-10.10.2021</c:v>
                </c:pt>
                <c:pt idx="32">
                  <c:v>11-17.10.2021</c:v>
                </c:pt>
                <c:pt idx="33">
                  <c:v>18-24.10.2021</c:v>
                </c:pt>
                <c:pt idx="34">
                  <c:v>25-31.10.2021</c:v>
                </c:pt>
                <c:pt idx="35">
                  <c:v>01-07.11.2021</c:v>
                </c:pt>
                <c:pt idx="36">
                  <c:v>08-14.11.2021</c:v>
                </c:pt>
                <c:pt idx="37">
                  <c:v>15-21.11.2021</c:v>
                </c:pt>
                <c:pt idx="38">
                  <c:v>22-28.11.2021</c:v>
                </c:pt>
                <c:pt idx="39">
                  <c:v>29.11-05.12.2021</c:v>
                </c:pt>
                <c:pt idx="40">
                  <c:v>06.12-12.12.2021</c:v>
                </c:pt>
                <c:pt idx="41">
                  <c:v>13-19.12.2021</c:v>
                </c:pt>
                <c:pt idx="42">
                  <c:v>20-26.12.2021</c:v>
                </c:pt>
                <c:pt idx="43">
                  <c:v>27.12.2021-02.01.2022</c:v>
                </c:pt>
                <c:pt idx="44">
                  <c:v>03-09.01.2022</c:v>
                </c:pt>
                <c:pt idx="45">
                  <c:v>10-16.01.2022</c:v>
                </c:pt>
                <c:pt idx="46">
                  <c:v>17-23.01.2022</c:v>
                </c:pt>
                <c:pt idx="47">
                  <c:v>24-30.01.2022</c:v>
                </c:pt>
                <c:pt idx="48">
                  <c:v>31.01-06.02.2022</c:v>
                </c:pt>
                <c:pt idx="49">
                  <c:v>07-13.02.2022</c:v>
                </c:pt>
                <c:pt idx="50">
                  <c:v>14-20.02.2022</c:v>
                </c:pt>
                <c:pt idx="51">
                  <c:v>21-27.02.2022</c:v>
                </c:pt>
                <c:pt idx="52">
                  <c:v>28.02-06.03.2022</c:v>
                </c:pt>
                <c:pt idx="53">
                  <c:v>07-13.03.2022</c:v>
                </c:pt>
              </c:strCache>
            </c:strRef>
          </c:cat>
          <c:val>
            <c:numRef>
              <c:f>Foaie1!$E$2:$E$55</c:f>
              <c:numCache>
                <c:formatCode>General</c:formatCode>
                <c:ptCount val="54"/>
                <c:pt idx="41">
                  <c:v>17213</c:v>
                </c:pt>
                <c:pt idx="42">
                  <c:v>35390</c:v>
                </c:pt>
                <c:pt idx="43">
                  <c:v>10812</c:v>
                </c:pt>
                <c:pt idx="44">
                  <c:v>21895</c:v>
                </c:pt>
                <c:pt idx="45">
                  <c:v>23852</c:v>
                </c:pt>
                <c:pt idx="46">
                  <c:v>30807</c:v>
                </c:pt>
                <c:pt idx="47">
                  <c:v>26365</c:v>
                </c:pt>
                <c:pt idx="48">
                  <c:v>23251</c:v>
                </c:pt>
                <c:pt idx="49">
                  <c:v>23484</c:v>
                </c:pt>
                <c:pt idx="50">
                  <c:v>20716</c:v>
                </c:pt>
                <c:pt idx="51">
                  <c:v>17166</c:v>
                </c:pt>
                <c:pt idx="52">
                  <c:v>13100</c:v>
                </c:pt>
                <c:pt idx="53">
                  <c:v>9499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8-4A31-B82B-7BF662378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71171503634891"/>
          <c:y val="7.9541792110545059E-2"/>
          <c:w val="0.19957453623381824"/>
          <c:h val="3.8817979024723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ȘtefanVodă</c:v>
                </c:pt>
                <c:pt idx="22">
                  <c:v>Ungheni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Rezina</c:v>
                </c:pt>
                <c:pt idx="27">
                  <c:v>Cantemir</c:v>
                </c:pt>
                <c:pt idx="28">
                  <c:v>Nisporeni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Leova</c:v>
                </c:pt>
                <c:pt idx="34">
                  <c:v>Singerei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46.441653742403858</c:v>
                </c:pt>
                <c:pt idx="1">
                  <c:v>38.008901193912791</c:v>
                </c:pt>
                <c:pt idx="2">
                  <c:v>34.059184093952815</c:v>
                </c:pt>
                <c:pt idx="3">
                  <c:v>31.362099005841959</c:v>
                </c:pt>
                <c:pt idx="4">
                  <c:v>31.149653025171535</c:v>
                </c:pt>
                <c:pt idx="5">
                  <c:v>30.824055527088092</c:v>
                </c:pt>
                <c:pt idx="6">
                  <c:v>30.695946877894031</c:v>
                </c:pt>
                <c:pt idx="7">
                  <c:v>30.406421028289525</c:v>
                </c:pt>
                <c:pt idx="8">
                  <c:v>29.897158157366277</c:v>
                </c:pt>
                <c:pt idx="9">
                  <c:v>29.449852250999481</c:v>
                </c:pt>
                <c:pt idx="10">
                  <c:v>28.742224565102791</c:v>
                </c:pt>
                <c:pt idx="11">
                  <c:v>28.510672020287402</c:v>
                </c:pt>
                <c:pt idx="12">
                  <c:v>28.124260602096061</c:v>
                </c:pt>
                <c:pt idx="13">
                  <c:v>27.754041694398524</c:v>
                </c:pt>
                <c:pt idx="14">
                  <c:v>27.411486194854621</c:v>
                </c:pt>
                <c:pt idx="15">
                  <c:v>27.072270940429394</c:v>
                </c:pt>
                <c:pt idx="16">
                  <c:v>26.814605377772065</c:v>
                </c:pt>
                <c:pt idx="17">
                  <c:v>26.557015060582039</c:v>
                </c:pt>
                <c:pt idx="18">
                  <c:v>26.429270928308512</c:v>
                </c:pt>
                <c:pt idx="19">
                  <c:v>25.974136948843569</c:v>
                </c:pt>
                <c:pt idx="20">
                  <c:v>25.754565495468523</c:v>
                </c:pt>
                <c:pt idx="21">
                  <c:v>25.309318211109677</c:v>
                </c:pt>
                <c:pt idx="22">
                  <c:v>25.1642523549434</c:v>
                </c:pt>
                <c:pt idx="23">
                  <c:v>24.79632011850466</c:v>
                </c:pt>
                <c:pt idx="24">
                  <c:v>24.436780193385477</c:v>
                </c:pt>
                <c:pt idx="25">
                  <c:v>24.282022765929607</c:v>
                </c:pt>
                <c:pt idx="26">
                  <c:v>24.08558113260839</c:v>
                </c:pt>
                <c:pt idx="27">
                  <c:v>24.071764367264702</c:v>
                </c:pt>
                <c:pt idx="28">
                  <c:v>23.975618015577378</c:v>
                </c:pt>
                <c:pt idx="29">
                  <c:v>23.921658181427404</c:v>
                </c:pt>
                <c:pt idx="30">
                  <c:v>23.508785254949618</c:v>
                </c:pt>
                <c:pt idx="31">
                  <c:v>23.002121188888037</c:v>
                </c:pt>
                <c:pt idx="32">
                  <c:v>22.895307439034184</c:v>
                </c:pt>
                <c:pt idx="33">
                  <c:v>21.088541899691286</c:v>
                </c:pt>
                <c:pt idx="34">
                  <c:v>21.045180043601373</c:v>
                </c:pt>
                <c:pt idx="35">
                  <c:v>18.943769279369683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C-4479-A726-51A3DA91979F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0A-47E2-9854-B17F5C451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252000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ȘtefanVodă</c:v>
                </c:pt>
                <c:pt idx="22">
                  <c:v>Ungheni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Rezina</c:v>
                </c:pt>
                <c:pt idx="27">
                  <c:v>Cantemir</c:v>
                </c:pt>
                <c:pt idx="28">
                  <c:v>Nisporeni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Leova</c:v>
                </c:pt>
                <c:pt idx="34">
                  <c:v>Singerei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44.946412083833707</c:v>
                </c:pt>
                <c:pt idx="1">
                  <c:v>36.590332471876671</c:v>
                </c:pt>
                <c:pt idx="2">
                  <c:v>33.235036571546303</c:v>
                </c:pt>
                <c:pt idx="3">
                  <c:v>30.412353523965702</c:v>
                </c:pt>
                <c:pt idx="4">
                  <c:v>30.182417989986043</c:v>
                </c:pt>
                <c:pt idx="5">
                  <c:v>29.737115883293736</c:v>
                </c:pt>
                <c:pt idx="6">
                  <c:v>29.830939291836618</c:v>
                </c:pt>
                <c:pt idx="7">
                  <c:v>29.016996839589922</c:v>
                </c:pt>
                <c:pt idx="8">
                  <c:v>28.903223189111344</c:v>
                </c:pt>
                <c:pt idx="9">
                  <c:v>28.446028159221274</c:v>
                </c:pt>
                <c:pt idx="10">
                  <c:v>28.012651555086983</c:v>
                </c:pt>
                <c:pt idx="11">
                  <c:v>27.485735418427726</c:v>
                </c:pt>
                <c:pt idx="12">
                  <c:v>27.450625617614723</c:v>
                </c:pt>
                <c:pt idx="13">
                  <c:v>26.923159499323702</c:v>
                </c:pt>
                <c:pt idx="14">
                  <c:v>26.590109473298718</c:v>
                </c:pt>
                <c:pt idx="15">
                  <c:v>26.381614756576958</c:v>
                </c:pt>
                <c:pt idx="16">
                  <c:v>25.932113838552599</c:v>
                </c:pt>
                <c:pt idx="17">
                  <c:v>25.607235873626994</c:v>
                </c:pt>
                <c:pt idx="18">
                  <c:v>25.524262992604601</c:v>
                </c:pt>
                <c:pt idx="19">
                  <c:v>25.018989024343931</c:v>
                </c:pt>
                <c:pt idx="20">
                  <c:v>24.821054350488527</c:v>
                </c:pt>
                <c:pt idx="21">
                  <c:v>24.05110194612708</c:v>
                </c:pt>
                <c:pt idx="22">
                  <c:v>24.539895511754928</c:v>
                </c:pt>
                <c:pt idx="23">
                  <c:v>23.858807936693562</c:v>
                </c:pt>
                <c:pt idx="24">
                  <c:v>23.710044959044158</c:v>
                </c:pt>
                <c:pt idx="25">
                  <c:v>23.279471411749313</c:v>
                </c:pt>
                <c:pt idx="26">
                  <c:v>23.139387092218612</c:v>
                </c:pt>
                <c:pt idx="27">
                  <c:v>23.135373692794779</c:v>
                </c:pt>
                <c:pt idx="28">
                  <c:v>22.7339428829439</c:v>
                </c:pt>
                <c:pt idx="29">
                  <c:v>23.103582606826699</c:v>
                </c:pt>
                <c:pt idx="30">
                  <c:v>22.969517443921212</c:v>
                </c:pt>
                <c:pt idx="31">
                  <c:v>22.304428940172251</c:v>
                </c:pt>
                <c:pt idx="32">
                  <c:v>22.408116283427471</c:v>
                </c:pt>
                <c:pt idx="33">
                  <c:v>20.157934768019327</c:v>
                </c:pt>
                <c:pt idx="34">
                  <c:v>20.373618663392389</c:v>
                </c:pt>
                <c:pt idx="35">
                  <c:v>18.604824023488312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C-4479-A726-51A3DA9197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647733081594E-2"/>
          <c:y val="6.6853222777219445E-2"/>
          <c:w val="0.95432277810770016"/>
          <c:h val="0.64540543997624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'Evolutia saptaminala'!$C$1</c:f>
              <c:strCache>
                <c:ptCount val="1"/>
                <c:pt idx="0">
                  <c:v>Cazuri populatia generala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saptaminala'!$B$2:$B$55</c:f>
              <c:strCache>
                <c:ptCount val="54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  <c:pt idx="50">
                  <c:v>14/02/2022-20/02/2022</c:v>
                </c:pt>
                <c:pt idx="51">
                  <c:v>21/02/2022-27/02/2022</c:v>
                </c:pt>
                <c:pt idx="52">
                  <c:v>28/02/2022-06/03/2022</c:v>
                </c:pt>
                <c:pt idx="53">
                  <c:v>07/03/2022-13/03/2022</c:v>
                </c:pt>
              </c:strCache>
            </c:strRef>
          </c:cat>
          <c:val>
            <c:numRef>
              <c:f>'Evolutia saptaminala'!$C$2:$C$55</c:f>
              <c:numCache>
                <c:formatCode>General</c:formatCode>
                <c:ptCount val="54"/>
                <c:pt idx="0">
                  <c:v>9808</c:v>
                </c:pt>
                <c:pt idx="1">
                  <c:v>9212</c:v>
                </c:pt>
                <c:pt idx="2">
                  <c:v>10564</c:v>
                </c:pt>
                <c:pt idx="3">
                  <c:v>11484</c:v>
                </c:pt>
                <c:pt idx="4">
                  <c:v>8562</c:v>
                </c:pt>
                <c:pt idx="5">
                  <c:v>6149</c:v>
                </c:pt>
                <c:pt idx="6">
                  <c:v>4706</c:v>
                </c:pt>
                <c:pt idx="7">
                  <c:v>3265</c:v>
                </c:pt>
                <c:pt idx="8">
                  <c:v>2211</c:v>
                </c:pt>
                <c:pt idx="9">
                  <c:v>1428</c:v>
                </c:pt>
                <c:pt idx="10">
                  <c:v>1110</c:v>
                </c:pt>
                <c:pt idx="11">
                  <c:v>848</c:v>
                </c:pt>
                <c:pt idx="12">
                  <c:v>471</c:v>
                </c:pt>
                <c:pt idx="13">
                  <c:v>323</c:v>
                </c:pt>
                <c:pt idx="14">
                  <c:v>345</c:v>
                </c:pt>
                <c:pt idx="15">
                  <c:v>348</c:v>
                </c:pt>
                <c:pt idx="16">
                  <c:v>419</c:v>
                </c:pt>
                <c:pt idx="17">
                  <c:v>411</c:v>
                </c:pt>
                <c:pt idx="18">
                  <c:v>497</c:v>
                </c:pt>
                <c:pt idx="19">
                  <c:v>489</c:v>
                </c:pt>
                <c:pt idx="20">
                  <c:v>679</c:v>
                </c:pt>
                <c:pt idx="21">
                  <c:v>857</c:v>
                </c:pt>
                <c:pt idx="22">
                  <c:v>1081</c:v>
                </c:pt>
                <c:pt idx="23">
                  <c:v>1417</c:v>
                </c:pt>
                <c:pt idx="24">
                  <c:v>2378</c:v>
                </c:pt>
                <c:pt idx="25">
                  <c:v>2558</c:v>
                </c:pt>
                <c:pt idx="26">
                  <c:v>3238</c:v>
                </c:pt>
                <c:pt idx="27">
                  <c:v>3965</c:v>
                </c:pt>
                <c:pt idx="28">
                  <c:v>6813</c:v>
                </c:pt>
                <c:pt idx="29">
                  <c:v>7293</c:v>
                </c:pt>
                <c:pt idx="30">
                  <c:v>8215</c:v>
                </c:pt>
                <c:pt idx="31">
                  <c:v>9443</c:v>
                </c:pt>
                <c:pt idx="32">
                  <c:v>9885</c:v>
                </c:pt>
                <c:pt idx="33">
                  <c:v>11477</c:v>
                </c:pt>
                <c:pt idx="34">
                  <c:v>9783</c:v>
                </c:pt>
                <c:pt idx="35">
                  <c:v>8214</c:v>
                </c:pt>
                <c:pt idx="36">
                  <c:v>6869</c:v>
                </c:pt>
                <c:pt idx="37">
                  <c:v>5378</c:v>
                </c:pt>
                <c:pt idx="38">
                  <c:v>4238</c:v>
                </c:pt>
                <c:pt idx="39">
                  <c:v>3825</c:v>
                </c:pt>
                <c:pt idx="40">
                  <c:v>3408</c:v>
                </c:pt>
                <c:pt idx="41">
                  <c:v>2545</c:v>
                </c:pt>
                <c:pt idx="42">
                  <c:v>2330</c:v>
                </c:pt>
                <c:pt idx="43">
                  <c:v>2081</c:v>
                </c:pt>
                <c:pt idx="44">
                  <c:v>3696</c:v>
                </c:pt>
                <c:pt idx="45">
                  <c:v>8686</c:v>
                </c:pt>
                <c:pt idx="46">
                  <c:v>20450</c:v>
                </c:pt>
                <c:pt idx="47">
                  <c:v>31334</c:v>
                </c:pt>
                <c:pt idx="48">
                  <c:v>28152</c:v>
                </c:pt>
                <c:pt idx="49">
                  <c:v>16813</c:v>
                </c:pt>
                <c:pt idx="50">
                  <c:v>9875</c:v>
                </c:pt>
                <c:pt idx="51">
                  <c:v>6389</c:v>
                </c:pt>
                <c:pt idx="52">
                  <c:v>3852</c:v>
                </c:pt>
                <c:pt idx="53">
                  <c:v>2597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B-44CB-8224-D22FD749DA66}"/>
            </c:ext>
          </c:extLst>
        </c:ser>
        <c:ser>
          <c:idx val="1"/>
          <c:order val="1"/>
          <c:tx>
            <c:strRef>
              <c:f>'Evolutia saptaminala'!$D$1</c:f>
              <c:strCache>
                <c:ptCount val="1"/>
                <c:pt idx="0">
                  <c:v>Cazuri LM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saptaminala'!$B$2:$B$55</c:f>
              <c:strCache>
                <c:ptCount val="54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  <c:pt idx="50">
                  <c:v>14/02/2022-20/02/2022</c:v>
                </c:pt>
                <c:pt idx="51">
                  <c:v>21/02/2022-27/02/2022</c:v>
                </c:pt>
                <c:pt idx="52">
                  <c:v>28/02/2022-06/03/2022</c:v>
                </c:pt>
                <c:pt idx="53">
                  <c:v>07/03/2022-13/03/2022</c:v>
                </c:pt>
              </c:strCache>
            </c:strRef>
          </c:cat>
          <c:val>
            <c:numRef>
              <c:f>'Evolutia saptaminala'!$D$2:$D$55</c:f>
              <c:numCache>
                <c:formatCode>General</c:formatCode>
                <c:ptCount val="54"/>
                <c:pt idx="0">
                  <c:v>607</c:v>
                </c:pt>
                <c:pt idx="1">
                  <c:v>600</c:v>
                </c:pt>
                <c:pt idx="2">
                  <c:v>556</c:v>
                </c:pt>
                <c:pt idx="3">
                  <c:v>396</c:v>
                </c:pt>
                <c:pt idx="4">
                  <c:v>275</c:v>
                </c:pt>
                <c:pt idx="5">
                  <c:v>171</c:v>
                </c:pt>
                <c:pt idx="6">
                  <c:v>97</c:v>
                </c:pt>
                <c:pt idx="7">
                  <c:v>80</c:v>
                </c:pt>
                <c:pt idx="8">
                  <c:v>43</c:v>
                </c:pt>
                <c:pt idx="9">
                  <c:v>19</c:v>
                </c:pt>
                <c:pt idx="10">
                  <c:v>14</c:v>
                </c:pt>
                <c:pt idx="11">
                  <c:v>11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7</c:v>
                </c:pt>
                <c:pt idx="18">
                  <c:v>10</c:v>
                </c:pt>
                <c:pt idx="19">
                  <c:v>8</c:v>
                </c:pt>
                <c:pt idx="20">
                  <c:v>9</c:v>
                </c:pt>
                <c:pt idx="21">
                  <c:v>17</c:v>
                </c:pt>
                <c:pt idx="22">
                  <c:v>18</c:v>
                </c:pt>
                <c:pt idx="23">
                  <c:v>22</c:v>
                </c:pt>
                <c:pt idx="24">
                  <c:v>55</c:v>
                </c:pt>
                <c:pt idx="25">
                  <c:v>47</c:v>
                </c:pt>
                <c:pt idx="26">
                  <c:v>69</c:v>
                </c:pt>
                <c:pt idx="27">
                  <c:v>75</c:v>
                </c:pt>
                <c:pt idx="28">
                  <c:v>169</c:v>
                </c:pt>
                <c:pt idx="29">
                  <c:v>179</c:v>
                </c:pt>
                <c:pt idx="30">
                  <c:v>194</c:v>
                </c:pt>
                <c:pt idx="31">
                  <c:v>208</c:v>
                </c:pt>
                <c:pt idx="32">
                  <c:v>171</c:v>
                </c:pt>
                <c:pt idx="33">
                  <c:v>252</c:v>
                </c:pt>
                <c:pt idx="34">
                  <c:v>231</c:v>
                </c:pt>
                <c:pt idx="35">
                  <c:v>181</c:v>
                </c:pt>
                <c:pt idx="36">
                  <c:v>122</c:v>
                </c:pt>
                <c:pt idx="37">
                  <c:v>108</c:v>
                </c:pt>
                <c:pt idx="38">
                  <c:v>107</c:v>
                </c:pt>
                <c:pt idx="39">
                  <c:v>95</c:v>
                </c:pt>
                <c:pt idx="40">
                  <c:v>82</c:v>
                </c:pt>
                <c:pt idx="41">
                  <c:v>55</c:v>
                </c:pt>
                <c:pt idx="42">
                  <c:v>39</c:v>
                </c:pt>
                <c:pt idx="43">
                  <c:v>58</c:v>
                </c:pt>
                <c:pt idx="44">
                  <c:v>161</c:v>
                </c:pt>
                <c:pt idx="45">
                  <c:v>434</c:v>
                </c:pt>
                <c:pt idx="46">
                  <c:v>1294</c:v>
                </c:pt>
                <c:pt idx="47">
                  <c:v>2054</c:v>
                </c:pt>
                <c:pt idx="48">
                  <c:v>1825</c:v>
                </c:pt>
                <c:pt idx="49">
                  <c:v>837</c:v>
                </c:pt>
                <c:pt idx="50">
                  <c:v>428</c:v>
                </c:pt>
                <c:pt idx="51">
                  <c:v>220</c:v>
                </c:pt>
                <c:pt idx="52">
                  <c:v>147</c:v>
                </c:pt>
                <c:pt idx="53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54920"/>
        <c:axId val="348159184"/>
      </c:barChart>
      <c:lineChart>
        <c:grouping val="standard"/>
        <c:varyColors val="0"/>
        <c:ser>
          <c:idx val="2"/>
          <c:order val="2"/>
          <c:tx>
            <c:strRef>
              <c:f>'Evolutia saptaminala'!$E$1</c:f>
              <c:strCache>
                <c:ptCount val="1"/>
                <c:pt idx="0">
                  <c:v>% LM din 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7.3471345969606094E-3"/>
                  <c:y val="-8.055720665147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5B-44CB-8224-D22FD749DA66}"/>
                </c:ext>
              </c:extLst>
            </c:dLbl>
            <c:dLbl>
              <c:idx val="45"/>
              <c:layout>
                <c:manualLayout>
                  <c:x val="-5.3795382130486062E-3"/>
                  <c:y val="-5.091334035838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BB-4C89-AA91-41099CF97929}"/>
                </c:ext>
              </c:extLst>
            </c:dLbl>
            <c:dLbl>
              <c:idx val="46"/>
              <c:layout>
                <c:manualLayout>
                  <c:x val="-6.6071511657065998E-3"/>
                  <c:y val="-3.3127020582529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5B-44CB-8224-D22FD749DA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'Evolutia saptaminala'!$B$2:$B$55</c:f>
              <c:strCache>
                <c:ptCount val="54"/>
                <c:pt idx="0">
                  <c:v>3/1/2021 - 3/7/2021</c:v>
                </c:pt>
                <c:pt idx="1">
                  <c:v>3/8/2021 - 3/14/2021</c:v>
                </c:pt>
                <c:pt idx="2">
                  <c:v>3/15/2021 - 3/21/2021</c:v>
                </c:pt>
                <c:pt idx="3">
                  <c:v>3/22/2021 - 3/28/2021</c:v>
                </c:pt>
                <c:pt idx="4">
                  <c:v>3/29/2021 - 4/4/2021</c:v>
                </c:pt>
                <c:pt idx="5">
                  <c:v>4/5/2021 - 4/11/2021</c:v>
                </c:pt>
                <c:pt idx="6">
                  <c:v>4/12/2021 -4/18/2021</c:v>
                </c:pt>
                <c:pt idx="7">
                  <c:v>4/19/2021 -4/25/2021</c:v>
                </c:pt>
                <c:pt idx="8">
                  <c:v>4/26/2021 -5/02/2022</c:v>
                </c:pt>
                <c:pt idx="9">
                  <c:v>5/3/2021 - 5/9/2021</c:v>
                </c:pt>
                <c:pt idx="10">
                  <c:v>5/10/2021 - 5/16/2021</c:v>
                </c:pt>
                <c:pt idx="11">
                  <c:v>5/17/2021 - 5/23/2021</c:v>
                </c:pt>
                <c:pt idx="12">
                  <c:v>5/24/2021 - 5/30/2021</c:v>
                </c:pt>
                <c:pt idx="13">
                  <c:v>5/31/2021 - 6/06/2021</c:v>
                </c:pt>
                <c:pt idx="14">
                  <c:v>6/07/2021 - 6/13/2021</c:v>
                </c:pt>
                <c:pt idx="15">
                  <c:v>6/14/2021 - 6/20/2021</c:v>
                </c:pt>
                <c:pt idx="16">
                  <c:v>6/21/2021 - 6/27/2021</c:v>
                </c:pt>
                <c:pt idx="17">
                  <c:v>6/28/2021 - 7/4/2021</c:v>
                </c:pt>
                <c:pt idx="18">
                  <c:v>7/5/2021 - 7/11/2021</c:v>
                </c:pt>
                <c:pt idx="19">
                  <c:v>7/12/2021 - 7/18/2021</c:v>
                </c:pt>
                <c:pt idx="20">
                  <c:v>7/19/2021-7/25/2021</c:v>
                </c:pt>
                <c:pt idx="21">
                  <c:v>7/26/2021-8/01/2021</c:v>
                </c:pt>
                <c:pt idx="22">
                  <c:v>8/02/2021-8/08/2021</c:v>
                </c:pt>
                <c:pt idx="23">
                  <c:v>8/09/2021-8/15/2021</c:v>
                </c:pt>
                <c:pt idx="24">
                  <c:v>8/16/2021-8/22/2021</c:v>
                </c:pt>
                <c:pt idx="25">
                  <c:v>8/23/2021-8/29/2021</c:v>
                </c:pt>
                <c:pt idx="26">
                  <c:v>8/30/2021-9/05/2021</c:v>
                </c:pt>
                <c:pt idx="27">
                  <c:v>9/06/2021-9/12/2021</c:v>
                </c:pt>
                <c:pt idx="28">
                  <c:v>9/13/2021-9/19/2021</c:v>
                </c:pt>
                <c:pt idx="29">
                  <c:v>9/20/2021-9/26/2021</c:v>
                </c:pt>
                <c:pt idx="30">
                  <c:v>9/27/2021-10/03/2021</c:v>
                </c:pt>
                <c:pt idx="31">
                  <c:v>10/04/2021-10/10/2021</c:v>
                </c:pt>
                <c:pt idx="32">
                  <c:v>10/11/2021-10/17/2021</c:v>
                </c:pt>
                <c:pt idx="33">
                  <c:v>10/18/2021-10/24/2021</c:v>
                </c:pt>
                <c:pt idx="34">
                  <c:v>10/25/2021-10/31/2021</c:v>
                </c:pt>
                <c:pt idx="35">
                  <c:v>11/01/2021-11/07/2021</c:v>
                </c:pt>
                <c:pt idx="36">
                  <c:v>11/08/2021-11/14/2021</c:v>
                </c:pt>
                <c:pt idx="37">
                  <c:v>11/15/2021-11/21/2021</c:v>
                </c:pt>
                <c:pt idx="38">
                  <c:v>11/22/2021-11/28/2021</c:v>
                </c:pt>
                <c:pt idx="39">
                  <c:v>29/11/2021-05/12/2021</c:v>
                </c:pt>
                <c:pt idx="40">
                  <c:v>06/12/2021-12/12/2021</c:v>
                </c:pt>
                <c:pt idx="41">
                  <c:v>13/12/2021-19/12/2021</c:v>
                </c:pt>
                <c:pt idx="42">
                  <c:v>20/12/2021-26/12/2021</c:v>
                </c:pt>
                <c:pt idx="43">
                  <c:v>27/12/2021-02/01/2022</c:v>
                </c:pt>
                <c:pt idx="44">
                  <c:v>02/01/2022-09/01/2022</c:v>
                </c:pt>
                <c:pt idx="45">
                  <c:v>10/02/2022-16/01/2022</c:v>
                </c:pt>
                <c:pt idx="46">
                  <c:v>17/01/2022-23/01/2022</c:v>
                </c:pt>
                <c:pt idx="47">
                  <c:v>24/01/2022-30/01/2022</c:v>
                </c:pt>
                <c:pt idx="48">
                  <c:v>31/01/2022-06/02/2022</c:v>
                </c:pt>
                <c:pt idx="49">
                  <c:v>07/02/2022-13/02/2022</c:v>
                </c:pt>
                <c:pt idx="50">
                  <c:v>14/02/2022-20/02/2022</c:v>
                </c:pt>
                <c:pt idx="51">
                  <c:v>21/02/2022-27/02/2022</c:v>
                </c:pt>
                <c:pt idx="52">
                  <c:v>28/02/2022-06/03/2022</c:v>
                </c:pt>
                <c:pt idx="53">
                  <c:v>07/03/2022-13/03/2022</c:v>
                </c:pt>
              </c:strCache>
            </c:strRef>
          </c:cat>
          <c:val>
            <c:numRef>
              <c:f>'Evolutia saptaminala'!$E$2:$E$55</c:f>
              <c:numCache>
                <c:formatCode>0.0</c:formatCode>
                <c:ptCount val="54"/>
                <c:pt idx="0">
                  <c:v>6.1888254486133771</c:v>
                </c:pt>
                <c:pt idx="1">
                  <c:v>6.5132435953104642</c:v>
                </c:pt>
                <c:pt idx="2">
                  <c:v>5.2631578947368416</c:v>
                </c:pt>
                <c:pt idx="3">
                  <c:v>3.4482758620689653</c:v>
                </c:pt>
                <c:pt idx="4">
                  <c:v>3.2118663863583272</c:v>
                </c:pt>
                <c:pt idx="5">
                  <c:v>2.7809399902423158</c:v>
                </c:pt>
                <c:pt idx="6">
                  <c:v>2.0611984700382493</c:v>
                </c:pt>
                <c:pt idx="7">
                  <c:v>2.4502297090352223</c:v>
                </c:pt>
                <c:pt idx="8">
                  <c:v>1.9448213478064227</c:v>
                </c:pt>
                <c:pt idx="9">
                  <c:v>1.330532212885154</c:v>
                </c:pt>
                <c:pt idx="10">
                  <c:v>1.2612612612612613</c:v>
                </c:pt>
                <c:pt idx="11">
                  <c:v>1.2971698113207548</c:v>
                </c:pt>
                <c:pt idx="12">
                  <c:v>0.84925690021231426</c:v>
                </c:pt>
                <c:pt idx="13">
                  <c:v>1.2383900928792571</c:v>
                </c:pt>
                <c:pt idx="14">
                  <c:v>0.28985507246376813</c:v>
                </c:pt>
                <c:pt idx="15">
                  <c:v>1.1494252873563218</c:v>
                </c:pt>
                <c:pt idx="16">
                  <c:v>1.1933174224343674</c:v>
                </c:pt>
                <c:pt idx="17">
                  <c:v>1.7031630170316301</c:v>
                </c:pt>
                <c:pt idx="18">
                  <c:v>2.0120724346076457</c:v>
                </c:pt>
                <c:pt idx="19">
                  <c:v>1.6359918200409</c:v>
                </c:pt>
                <c:pt idx="20">
                  <c:v>1.3254786450662739</c:v>
                </c:pt>
                <c:pt idx="21">
                  <c:v>1.9836639439906651</c:v>
                </c:pt>
                <c:pt idx="22">
                  <c:v>1.6651248843663276</c:v>
                </c:pt>
                <c:pt idx="23">
                  <c:v>1.5525758645024701</c:v>
                </c:pt>
                <c:pt idx="24">
                  <c:v>2.3128679562657695</c:v>
                </c:pt>
                <c:pt idx="25">
                  <c:v>1.8373729476153244</c:v>
                </c:pt>
                <c:pt idx="26">
                  <c:v>2.1309450277949353</c:v>
                </c:pt>
                <c:pt idx="27">
                  <c:v>1.8915510718789406</c:v>
                </c:pt>
                <c:pt idx="28">
                  <c:v>2.4805518861001028</c:v>
                </c:pt>
                <c:pt idx="29">
                  <c:v>2.4544083367612779</c:v>
                </c:pt>
                <c:pt idx="30">
                  <c:v>2.3615337796713329</c:v>
                </c:pt>
                <c:pt idx="31">
                  <c:v>2.2026898231494227</c:v>
                </c:pt>
                <c:pt idx="32">
                  <c:v>1.7298937784522004</c:v>
                </c:pt>
                <c:pt idx="33">
                  <c:v>2.1956957393046963</c:v>
                </c:pt>
                <c:pt idx="34">
                  <c:v>2.3612388837779821</c:v>
                </c:pt>
                <c:pt idx="35">
                  <c:v>2.203554906257609</c:v>
                </c:pt>
                <c:pt idx="36">
                  <c:v>1.7760955015286068</c:v>
                </c:pt>
                <c:pt idx="37">
                  <c:v>2.008181480104128</c:v>
                </c:pt>
                <c:pt idx="38">
                  <c:v>2.524775837659273</c:v>
                </c:pt>
                <c:pt idx="39">
                  <c:v>2.4836601307189543</c:v>
                </c:pt>
                <c:pt idx="40">
                  <c:v>2.4061032863849765</c:v>
                </c:pt>
                <c:pt idx="41">
                  <c:v>2.161100196463654</c:v>
                </c:pt>
                <c:pt idx="42">
                  <c:v>1.6738197424892705</c:v>
                </c:pt>
                <c:pt idx="43">
                  <c:v>2.7871215761653052</c:v>
                </c:pt>
                <c:pt idx="44">
                  <c:v>4.3560606060606064</c:v>
                </c:pt>
                <c:pt idx="45">
                  <c:v>4.9965461662445314</c:v>
                </c:pt>
                <c:pt idx="46">
                  <c:v>6.3276283618581912</c:v>
                </c:pt>
                <c:pt idx="47">
                  <c:v>6.555179677028149</c:v>
                </c:pt>
                <c:pt idx="48">
                  <c:v>6.4826655299801086</c:v>
                </c:pt>
                <c:pt idx="49">
                  <c:v>4.9782906084577405</c:v>
                </c:pt>
                <c:pt idx="50">
                  <c:v>4.3341772151898734</c:v>
                </c:pt>
                <c:pt idx="51">
                  <c:v>3.4434183753326026</c:v>
                </c:pt>
                <c:pt idx="52">
                  <c:v>3.8161993769470404</c:v>
                </c:pt>
                <c:pt idx="53">
                  <c:v>4.3511744320369656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B-44CB-8224-D22FD749D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1635056"/>
        <c:axId val="641627840"/>
      </c:lineChart>
      <c:catAx>
        <c:axId val="3481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159184"/>
        <c:crosses val="autoZero"/>
        <c:auto val="1"/>
        <c:lblAlgn val="ctr"/>
        <c:lblOffset val="100"/>
        <c:noMultiLvlLbl val="0"/>
      </c:catAx>
      <c:valAx>
        <c:axId val="34815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54920"/>
        <c:crosses val="autoZero"/>
        <c:crossBetween val="between"/>
      </c:valAx>
      <c:valAx>
        <c:axId val="6416278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35056"/>
        <c:crosses val="max"/>
        <c:crossBetween val="between"/>
      </c:valAx>
      <c:catAx>
        <c:axId val="641635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1627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05735491487489"/>
          <c:y val="5.1249350111097852E-2"/>
          <c:w val="0.58301243172449035"/>
          <c:h val="2.3640283119930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66428810004652E-2"/>
          <c:y val="6.0997954084868744E-2"/>
          <c:w val="0.91798510027449232"/>
          <c:h val="0.7791652528063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8-4748-95DC-1D6D4CF10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Saptamini!$A$2:$A$108</c:f>
              <c:strCache>
                <c:ptCount val="107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  <c:pt idx="102">
                  <c:v>07.02 - 13.02</c:v>
                </c:pt>
                <c:pt idx="103">
                  <c:v>14.02 - 20.02</c:v>
                </c:pt>
                <c:pt idx="104">
                  <c:v>21.02 - 27.02</c:v>
                </c:pt>
                <c:pt idx="105">
                  <c:v>28.02 - 06.03</c:v>
                </c:pt>
                <c:pt idx="106">
                  <c:v>07.03 - 13.03</c:v>
                </c:pt>
              </c:strCache>
            </c:strRef>
          </c:cat>
          <c:val>
            <c:numRef>
              <c:f>Saptamini!$B$2:$B$108</c:f>
              <c:numCache>
                <c:formatCode>General</c:formatCode>
                <c:ptCount val="107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  <c:pt idx="48">
                  <c:v>5617</c:v>
                </c:pt>
                <c:pt idx="49">
                  <c:v>6566</c:v>
                </c:pt>
                <c:pt idx="50">
                  <c:v>8701</c:v>
                </c:pt>
                <c:pt idx="51">
                  <c:v>9799</c:v>
                </c:pt>
                <c:pt idx="52">
                  <c:v>9211</c:v>
                </c:pt>
                <c:pt idx="53">
                  <c:v>10571</c:v>
                </c:pt>
                <c:pt idx="54">
                  <c:v>11487</c:v>
                </c:pt>
                <c:pt idx="55">
                  <c:v>8566</c:v>
                </c:pt>
                <c:pt idx="56">
                  <c:v>6130</c:v>
                </c:pt>
                <c:pt idx="57">
                  <c:v>4680</c:v>
                </c:pt>
                <c:pt idx="58">
                  <c:v>3242</c:v>
                </c:pt>
                <c:pt idx="59">
                  <c:v>2196</c:v>
                </c:pt>
                <c:pt idx="60">
                  <c:v>1414</c:v>
                </c:pt>
                <c:pt idx="61">
                  <c:v>1096</c:v>
                </c:pt>
                <c:pt idx="62">
                  <c:v>831</c:v>
                </c:pt>
                <c:pt idx="63">
                  <c:v>469</c:v>
                </c:pt>
                <c:pt idx="64">
                  <c:v>308</c:v>
                </c:pt>
                <c:pt idx="65">
                  <c:v>344</c:v>
                </c:pt>
                <c:pt idx="66">
                  <c:v>343</c:v>
                </c:pt>
                <c:pt idx="67">
                  <c:v>419</c:v>
                </c:pt>
                <c:pt idx="68">
                  <c:v>411</c:v>
                </c:pt>
                <c:pt idx="69">
                  <c:v>497</c:v>
                </c:pt>
                <c:pt idx="70">
                  <c:v>479</c:v>
                </c:pt>
                <c:pt idx="71">
                  <c:v>678</c:v>
                </c:pt>
                <c:pt idx="72">
                  <c:v>925</c:v>
                </c:pt>
                <c:pt idx="73">
                  <c:v>1081</c:v>
                </c:pt>
                <c:pt idx="74">
                  <c:v>1414</c:v>
                </c:pt>
                <c:pt idx="75">
                  <c:v>2388</c:v>
                </c:pt>
                <c:pt idx="76">
                  <c:v>2556</c:v>
                </c:pt>
                <c:pt idx="77">
                  <c:v>3231</c:v>
                </c:pt>
                <c:pt idx="78">
                  <c:v>4593</c:v>
                </c:pt>
                <c:pt idx="79">
                  <c:v>6888</c:v>
                </c:pt>
                <c:pt idx="80">
                  <c:v>7325</c:v>
                </c:pt>
                <c:pt idx="81">
                  <c:v>6888</c:v>
                </c:pt>
                <c:pt idx="82">
                  <c:v>7325</c:v>
                </c:pt>
                <c:pt idx="83">
                  <c:v>8207</c:v>
                </c:pt>
                <c:pt idx="84">
                  <c:v>9443</c:v>
                </c:pt>
                <c:pt idx="85">
                  <c:v>9882</c:v>
                </c:pt>
                <c:pt idx="86">
                  <c:v>11471</c:v>
                </c:pt>
                <c:pt idx="87">
                  <c:v>9765</c:v>
                </c:pt>
                <c:pt idx="88">
                  <c:v>8208</c:v>
                </c:pt>
                <c:pt idx="89">
                  <c:v>6861</c:v>
                </c:pt>
                <c:pt idx="90">
                  <c:v>5380</c:v>
                </c:pt>
                <c:pt idx="91">
                  <c:v>4231</c:v>
                </c:pt>
                <c:pt idx="92">
                  <c:v>3823</c:v>
                </c:pt>
                <c:pt idx="93">
                  <c:v>3403</c:v>
                </c:pt>
                <c:pt idx="94">
                  <c:v>2541</c:v>
                </c:pt>
                <c:pt idx="95">
                  <c:v>2326</c:v>
                </c:pt>
                <c:pt idx="96">
                  <c:v>2076</c:v>
                </c:pt>
                <c:pt idx="97">
                  <c:v>3688</c:v>
                </c:pt>
                <c:pt idx="98">
                  <c:v>8669</c:v>
                </c:pt>
                <c:pt idx="99">
                  <c:v>20438</c:v>
                </c:pt>
                <c:pt idx="100">
                  <c:v>31301</c:v>
                </c:pt>
                <c:pt idx="101">
                  <c:v>28084</c:v>
                </c:pt>
                <c:pt idx="102">
                  <c:v>16781</c:v>
                </c:pt>
                <c:pt idx="103">
                  <c:v>9852</c:v>
                </c:pt>
                <c:pt idx="104">
                  <c:v>6385</c:v>
                </c:pt>
                <c:pt idx="105">
                  <c:v>3844</c:v>
                </c:pt>
                <c:pt idx="106">
                  <c:v>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B8-4748-95DC-1D6D4CF10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Saptamini!$A$2:$A$108</c:f>
              <c:strCache>
                <c:ptCount val="107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  <c:pt idx="102">
                  <c:v>07.02 - 13.02</c:v>
                </c:pt>
                <c:pt idx="103">
                  <c:v>14.02 - 20.02</c:v>
                </c:pt>
                <c:pt idx="104">
                  <c:v>21.02 - 27.02</c:v>
                </c:pt>
                <c:pt idx="105">
                  <c:v>28.02 - 06.03</c:v>
                </c:pt>
                <c:pt idx="106">
                  <c:v>07.03 - 13.03</c:v>
                </c:pt>
              </c:strCache>
            </c:strRef>
          </c:cat>
          <c:val>
            <c:numRef>
              <c:f>Saptamini!$D$2:$D$108</c:f>
              <c:numCache>
                <c:formatCode>General</c:formatCode>
                <c:ptCount val="107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  <c:pt idx="48">
                  <c:v>3642</c:v>
                </c:pt>
                <c:pt idx="49">
                  <c:v>4466</c:v>
                </c:pt>
                <c:pt idx="50">
                  <c:v>4285</c:v>
                </c:pt>
                <c:pt idx="51">
                  <c:v>5152</c:v>
                </c:pt>
                <c:pt idx="52">
                  <c:v>6992</c:v>
                </c:pt>
                <c:pt idx="53">
                  <c:v>10041</c:v>
                </c:pt>
                <c:pt idx="54">
                  <c:v>13406</c:v>
                </c:pt>
                <c:pt idx="55">
                  <c:v>13322</c:v>
                </c:pt>
                <c:pt idx="56">
                  <c:v>7836</c:v>
                </c:pt>
                <c:pt idx="57">
                  <c:v>8308</c:v>
                </c:pt>
                <c:pt idx="58">
                  <c:v>6170</c:v>
                </c:pt>
                <c:pt idx="59">
                  <c:v>3419</c:v>
                </c:pt>
                <c:pt idx="60">
                  <c:v>2710</c:v>
                </c:pt>
                <c:pt idx="61">
                  <c:v>1323</c:v>
                </c:pt>
                <c:pt idx="62">
                  <c:v>1713</c:v>
                </c:pt>
                <c:pt idx="63">
                  <c:v>880</c:v>
                </c:pt>
                <c:pt idx="64">
                  <c:v>596</c:v>
                </c:pt>
                <c:pt idx="65">
                  <c:v>631</c:v>
                </c:pt>
                <c:pt idx="66">
                  <c:v>506</c:v>
                </c:pt>
                <c:pt idx="67">
                  <c:v>379</c:v>
                </c:pt>
                <c:pt idx="68">
                  <c:v>380</c:v>
                </c:pt>
                <c:pt idx="69">
                  <c:v>515</c:v>
                </c:pt>
                <c:pt idx="70">
                  <c:v>466</c:v>
                </c:pt>
                <c:pt idx="71">
                  <c:v>576</c:v>
                </c:pt>
                <c:pt idx="72">
                  <c:v>615</c:v>
                </c:pt>
                <c:pt idx="73">
                  <c:v>804</c:v>
                </c:pt>
                <c:pt idx="74">
                  <c:v>1118</c:v>
                </c:pt>
                <c:pt idx="75">
                  <c:v>1253</c:v>
                </c:pt>
                <c:pt idx="76">
                  <c:v>1835</c:v>
                </c:pt>
                <c:pt idx="77">
                  <c:v>2047</c:v>
                </c:pt>
                <c:pt idx="78">
                  <c:v>3598</c:v>
                </c:pt>
                <c:pt idx="79">
                  <c:v>4613</c:v>
                </c:pt>
                <c:pt idx="80">
                  <c:v>5887</c:v>
                </c:pt>
                <c:pt idx="81">
                  <c:v>4613</c:v>
                </c:pt>
                <c:pt idx="82">
                  <c:v>5887</c:v>
                </c:pt>
                <c:pt idx="83">
                  <c:v>7495</c:v>
                </c:pt>
                <c:pt idx="84">
                  <c:v>8161</c:v>
                </c:pt>
                <c:pt idx="85">
                  <c:v>7662</c:v>
                </c:pt>
                <c:pt idx="86">
                  <c:v>9692</c:v>
                </c:pt>
                <c:pt idx="87">
                  <c:v>9660</c:v>
                </c:pt>
                <c:pt idx="88">
                  <c:v>8964</c:v>
                </c:pt>
                <c:pt idx="89">
                  <c:v>7816</c:v>
                </c:pt>
                <c:pt idx="90">
                  <c:v>7584</c:v>
                </c:pt>
                <c:pt idx="91">
                  <c:v>6336</c:v>
                </c:pt>
                <c:pt idx="92">
                  <c:v>3868</c:v>
                </c:pt>
                <c:pt idx="93">
                  <c:v>3761</c:v>
                </c:pt>
                <c:pt idx="94">
                  <c:v>3399</c:v>
                </c:pt>
                <c:pt idx="95">
                  <c:v>2756</c:v>
                </c:pt>
                <c:pt idx="96">
                  <c:v>2378</c:v>
                </c:pt>
                <c:pt idx="97">
                  <c:v>1514</c:v>
                </c:pt>
                <c:pt idx="98">
                  <c:v>2581</c:v>
                </c:pt>
                <c:pt idx="99">
                  <c:v>4089</c:v>
                </c:pt>
                <c:pt idx="100">
                  <c:v>11705</c:v>
                </c:pt>
                <c:pt idx="101">
                  <c:v>27535</c:v>
                </c:pt>
                <c:pt idx="102">
                  <c:v>30748</c:v>
                </c:pt>
                <c:pt idx="103">
                  <c:v>26331</c:v>
                </c:pt>
                <c:pt idx="104">
                  <c:v>9329</c:v>
                </c:pt>
                <c:pt idx="105">
                  <c:v>8002</c:v>
                </c:pt>
                <c:pt idx="106">
                  <c:v>5948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B8-4748-95DC-1D6D4CF10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Saptamini!$A$2:$A$108</c:f>
              <c:strCache>
                <c:ptCount val="107"/>
                <c:pt idx="0">
                  <c:v>08.03 - 15.03</c:v>
                </c:pt>
                <c:pt idx="1">
                  <c:v>16.03 - 22.03</c:v>
                </c:pt>
                <c:pt idx="2">
                  <c:v>23.03 - 29.03</c:v>
                </c:pt>
                <c:pt idx="3">
                  <c:v>30.03 - 05.04</c:v>
                </c:pt>
                <c:pt idx="4">
                  <c:v>06.04 - 12.04</c:v>
                </c:pt>
                <c:pt idx="5">
                  <c:v>13.04 - 19.04</c:v>
                </c:pt>
                <c:pt idx="6">
                  <c:v>20.04 - 26.04</c:v>
                </c:pt>
                <c:pt idx="7">
                  <c:v>27.04 - 03.05</c:v>
                </c:pt>
                <c:pt idx="8">
                  <c:v>04.05 - 10.05</c:v>
                </c:pt>
                <c:pt idx="9">
                  <c:v>11.05 - 17.05</c:v>
                </c:pt>
                <c:pt idx="10">
                  <c:v>18.05 - 24.05</c:v>
                </c:pt>
                <c:pt idx="11">
                  <c:v>25.05 - 31.05</c:v>
                </c:pt>
                <c:pt idx="12">
                  <c:v>01.06 - 07.06</c:v>
                </c:pt>
                <c:pt idx="13">
                  <c:v>08.06 - 14.06</c:v>
                </c:pt>
                <c:pt idx="14">
                  <c:v>15.06 - 21.06</c:v>
                </c:pt>
                <c:pt idx="15">
                  <c:v>22.06 - 28.06</c:v>
                </c:pt>
                <c:pt idx="16">
                  <c:v>29.06 - 05.07</c:v>
                </c:pt>
                <c:pt idx="17">
                  <c:v>06.07 - 12.07</c:v>
                </c:pt>
                <c:pt idx="18">
                  <c:v>13.07 - 19.07</c:v>
                </c:pt>
                <c:pt idx="19">
                  <c:v>20.07 - 26.07</c:v>
                </c:pt>
                <c:pt idx="20">
                  <c:v>27.07 - 02.08</c:v>
                </c:pt>
                <c:pt idx="21">
                  <c:v>03.08 - 09.08</c:v>
                </c:pt>
                <c:pt idx="22">
                  <c:v>10.08 - 16.08</c:v>
                </c:pt>
                <c:pt idx="23">
                  <c:v>17.08 - 23.08</c:v>
                </c:pt>
                <c:pt idx="24">
                  <c:v>24.08 - 30.08</c:v>
                </c:pt>
                <c:pt idx="25">
                  <c:v>31.08 - 06.09</c:v>
                </c:pt>
                <c:pt idx="26">
                  <c:v>07.09 - 13.09</c:v>
                </c:pt>
                <c:pt idx="27">
                  <c:v>14.09 - 20.09</c:v>
                </c:pt>
                <c:pt idx="28">
                  <c:v>21.09 - 27.09</c:v>
                </c:pt>
                <c:pt idx="29">
                  <c:v>28.09 - 04.10</c:v>
                </c:pt>
                <c:pt idx="30">
                  <c:v>05.10 - 11.10</c:v>
                </c:pt>
                <c:pt idx="31">
                  <c:v>12.10 - 18.10</c:v>
                </c:pt>
                <c:pt idx="32">
                  <c:v>19.10 - 25.10</c:v>
                </c:pt>
                <c:pt idx="33">
                  <c:v>26.10 - 01.11</c:v>
                </c:pt>
                <c:pt idx="34">
                  <c:v>02.11 - 08.11</c:v>
                </c:pt>
                <c:pt idx="35">
                  <c:v>09.11 - 15.11</c:v>
                </c:pt>
                <c:pt idx="36">
                  <c:v>16.11 - 22.11</c:v>
                </c:pt>
                <c:pt idx="37">
                  <c:v>23.11 - 29.11</c:v>
                </c:pt>
                <c:pt idx="38">
                  <c:v>30.11 - 06.12</c:v>
                </c:pt>
                <c:pt idx="39">
                  <c:v>07.12 - 13.12</c:v>
                </c:pt>
                <c:pt idx="40">
                  <c:v>14.12 - 20.12</c:v>
                </c:pt>
                <c:pt idx="41">
                  <c:v>21.12 - 27.12</c:v>
                </c:pt>
                <c:pt idx="42">
                  <c:v>28.12 - 03.01</c:v>
                </c:pt>
                <c:pt idx="43">
                  <c:v>04.01 - 10.01</c:v>
                </c:pt>
                <c:pt idx="44">
                  <c:v>11.01 - 17.01</c:v>
                </c:pt>
                <c:pt idx="45">
                  <c:v>18.01 - 24.01</c:v>
                </c:pt>
                <c:pt idx="46">
                  <c:v>25.01 - 31.01</c:v>
                </c:pt>
                <c:pt idx="47">
                  <c:v>01.02 - 07.02</c:v>
                </c:pt>
                <c:pt idx="48">
                  <c:v>08.02 - 14.02</c:v>
                </c:pt>
                <c:pt idx="49">
                  <c:v>15.02 - 21.02</c:v>
                </c:pt>
                <c:pt idx="50">
                  <c:v>22.02 - 28.02</c:v>
                </c:pt>
                <c:pt idx="51">
                  <c:v>01.03 - 07.03</c:v>
                </c:pt>
                <c:pt idx="52">
                  <c:v>08.03 - 14.03</c:v>
                </c:pt>
                <c:pt idx="53">
                  <c:v>15.03 - 21.03</c:v>
                </c:pt>
                <c:pt idx="54">
                  <c:v>22.03 - 28.03</c:v>
                </c:pt>
                <c:pt idx="55">
                  <c:v>29.03 - 04.04</c:v>
                </c:pt>
                <c:pt idx="56">
                  <c:v>05.04 - 11.04</c:v>
                </c:pt>
                <c:pt idx="57">
                  <c:v>12.04 - 18.04</c:v>
                </c:pt>
                <c:pt idx="58">
                  <c:v>19.04 - 25.04</c:v>
                </c:pt>
                <c:pt idx="59">
                  <c:v>26.04 - 02.05</c:v>
                </c:pt>
                <c:pt idx="60">
                  <c:v>03.05 - 09.05</c:v>
                </c:pt>
                <c:pt idx="61">
                  <c:v>10.05 - 16.05</c:v>
                </c:pt>
                <c:pt idx="62">
                  <c:v>17.05 - 23.05</c:v>
                </c:pt>
                <c:pt idx="63">
                  <c:v>24.05 - 30.05</c:v>
                </c:pt>
                <c:pt idx="64">
                  <c:v>31.05 - 06.06</c:v>
                </c:pt>
                <c:pt idx="65">
                  <c:v>07.06 - 13.06</c:v>
                </c:pt>
                <c:pt idx="66">
                  <c:v>14.06 - 20.06</c:v>
                </c:pt>
                <c:pt idx="67">
                  <c:v>21.06 - 27.06</c:v>
                </c:pt>
                <c:pt idx="68">
                  <c:v>28.06 - 04.07</c:v>
                </c:pt>
                <c:pt idx="69">
                  <c:v>05.07 - 11.07</c:v>
                </c:pt>
                <c:pt idx="70">
                  <c:v>12.07 - 18.07</c:v>
                </c:pt>
                <c:pt idx="71">
                  <c:v>19.07 - 25.07</c:v>
                </c:pt>
                <c:pt idx="72">
                  <c:v>26.07 - 01.08</c:v>
                </c:pt>
                <c:pt idx="73">
                  <c:v>02.08 - 08.08</c:v>
                </c:pt>
                <c:pt idx="74">
                  <c:v>09.08 - 15.08</c:v>
                </c:pt>
                <c:pt idx="75">
                  <c:v>16.08 - 22.08</c:v>
                </c:pt>
                <c:pt idx="76">
                  <c:v>23.08 - 29.08</c:v>
                </c:pt>
                <c:pt idx="77">
                  <c:v>30.08 - 05.09</c:v>
                </c:pt>
                <c:pt idx="78">
                  <c:v>06.09 - 12.09</c:v>
                </c:pt>
                <c:pt idx="79">
                  <c:v>13.09 - 19.09</c:v>
                </c:pt>
                <c:pt idx="80">
                  <c:v>20.09 - 26.09</c:v>
                </c:pt>
                <c:pt idx="81">
                  <c:v>13.09 - 19.09</c:v>
                </c:pt>
                <c:pt idx="82">
                  <c:v>20.09 - 26.09</c:v>
                </c:pt>
                <c:pt idx="83">
                  <c:v>27.09 - 03.10</c:v>
                </c:pt>
                <c:pt idx="84">
                  <c:v>04.10 - 10.10</c:v>
                </c:pt>
                <c:pt idx="85">
                  <c:v>11.10 - 17.10</c:v>
                </c:pt>
                <c:pt idx="86">
                  <c:v>18.10 - 24.10</c:v>
                </c:pt>
                <c:pt idx="87">
                  <c:v>25.10 - 31.10</c:v>
                </c:pt>
                <c:pt idx="88">
                  <c:v>01.11 - 07.11</c:v>
                </c:pt>
                <c:pt idx="89">
                  <c:v>08.11 - 14.11</c:v>
                </c:pt>
                <c:pt idx="90">
                  <c:v>15.11 - 21.11</c:v>
                </c:pt>
                <c:pt idx="91">
                  <c:v>22.11 - 28.11</c:v>
                </c:pt>
                <c:pt idx="92">
                  <c:v>29.11 - 05.12</c:v>
                </c:pt>
                <c:pt idx="93">
                  <c:v>06.12 - 12.12</c:v>
                </c:pt>
                <c:pt idx="94">
                  <c:v>13.12 - 19.12</c:v>
                </c:pt>
                <c:pt idx="95">
                  <c:v>20.12 - 26.12</c:v>
                </c:pt>
                <c:pt idx="96">
                  <c:v>27.12 - 02.01</c:v>
                </c:pt>
                <c:pt idx="97">
                  <c:v>03.01 - 09.01</c:v>
                </c:pt>
                <c:pt idx="98">
                  <c:v>10.01 - 16.01</c:v>
                </c:pt>
                <c:pt idx="99">
                  <c:v>17.01 - 23.01</c:v>
                </c:pt>
                <c:pt idx="100">
                  <c:v>24.01 - 30.01</c:v>
                </c:pt>
                <c:pt idx="101">
                  <c:v>31.01 - 06.02</c:v>
                </c:pt>
                <c:pt idx="102">
                  <c:v>07.02 - 13.02</c:v>
                </c:pt>
                <c:pt idx="103">
                  <c:v>14.02 - 20.02</c:v>
                </c:pt>
                <c:pt idx="104">
                  <c:v>21.02 - 27.02</c:v>
                </c:pt>
                <c:pt idx="105">
                  <c:v>28.02 - 06.03</c:v>
                </c:pt>
                <c:pt idx="106">
                  <c:v>07.03 - 13.03</c:v>
                </c:pt>
              </c:strCache>
            </c:strRef>
          </c:cat>
          <c:val>
            <c:numRef>
              <c:f>Saptamini!$C$2:$C$108</c:f>
              <c:numCache>
                <c:formatCode>General</c:formatCode>
                <c:ptCount val="107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  <c:pt idx="48">
                  <c:v>108</c:v>
                </c:pt>
                <c:pt idx="49">
                  <c:v>129</c:v>
                </c:pt>
                <c:pt idx="50">
                  <c:v>169</c:v>
                </c:pt>
                <c:pt idx="51">
                  <c:v>162</c:v>
                </c:pt>
                <c:pt idx="52">
                  <c:v>219</c:v>
                </c:pt>
                <c:pt idx="53">
                  <c:v>229</c:v>
                </c:pt>
                <c:pt idx="54">
                  <c:v>267</c:v>
                </c:pt>
                <c:pt idx="55">
                  <c:v>309</c:v>
                </c:pt>
                <c:pt idx="56">
                  <c:v>253</c:v>
                </c:pt>
                <c:pt idx="57">
                  <c:v>183</c:v>
                </c:pt>
                <c:pt idx="58">
                  <c:v>159</c:v>
                </c:pt>
                <c:pt idx="59">
                  <c:v>108</c:v>
                </c:pt>
                <c:pt idx="60">
                  <c:v>114</c:v>
                </c:pt>
                <c:pt idx="61">
                  <c:v>75</c:v>
                </c:pt>
                <c:pt idx="62">
                  <c:v>48</c:v>
                </c:pt>
                <c:pt idx="63">
                  <c:v>29</c:v>
                </c:pt>
                <c:pt idx="64">
                  <c:v>30</c:v>
                </c:pt>
                <c:pt idx="65">
                  <c:v>20</c:v>
                </c:pt>
                <c:pt idx="66">
                  <c:v>16</c:v>
                </c:pt>
                <c:pt idx="67">
                  <c:v>14</c:v>
                </c:pt>
                <c:pt idx="68">
                  <c:v>12</c:v>
                </c:pt>
                <c:pt idx="69">
                  <c:v>13</c:v>
                </c:pt>
                <c:pt idx="70">
                  <c:v>17</c:v>
                </c:pt>
                <c:pt idx="71">
                  <c:v>18</c:v>
                </c:pt>
                <c:pt idx="72">
                  <c:v>11</c:v>
                </c:pt>
                <c:pt idx="73">
                  <c:v>27</c:v>
                </c:pt>
                <c:pt idx="74">
                  <c:v>26</c:v>
                </c:pt>
                <c:pt idx="75">
                  <c:v>55</c:v>
                </c:pt>
                <c:pt idx="76">
                  <c:v>31</c:v>
                </c:pt>
                <c:pt idx="77">
                  <c:v>42</c:v>
                </c:pt>
                <c:pt idx="78">
                  <c:v>85</c:v>
                </c:pt>
                <c:pt idx="79">
                  <c:v>74</c:v>
                </c:pt>
                <c:pt idx="80">
                  <c:v>100</c:v>
                </c:pt>
                <c:pt idx="81">
                  <c:v>74</c:v>
                </c:pt>
                <c:pt idx="82">
                  <c:v>100</c:v>
                </c:pt>
                <c:pt idx="83">
                  <c:v>159</c:v>
                </c:pt>
                <c:pt idx="84">
                  <c:v>170</c:v>
                </c:pt>
                <c:pt idx="85">
                  <c:v>217</c:v>
                </c:pt>
                <c:pt idx="86">
                  <c:v>256</c:v>
                </c:pt>
                <c:pt idx="87">
                  <c:v>293</c:v>
                </c:pt>
                <c:pt idx="88">
                  <c:v>309</c:v>
                </c:pt>
                <c:pt idx="89">
                  <c:v>396</c:v>
                </c:pt>
                <c:pt idx="90">
                  <c:v>339</c:v>
                </c:pt>
                <c:pt idx="91">
                  <c:v>235</c:v>
                </c:pt>
                <c:pt idx="92">
                  <c:v>148</c:v>
                </c:pt>
                <c:pt idx="93">
                  <c:v>151</c:v>
                </c:pt>
                <c:pt idx="94">
                  <c:v>125</c:v>
                </c:pt>
                <c:pt idx="95">
                  <c:v>120</c:v>
                </c:pt>
                <c:pt idx="96">
                  <c:v>98</c:v>
                </c:pt>
                <c:pt idx="97">
                  <c:v>73</c:v>
                </c:pt>
                <c:pt idx="98">
                  <c:v>81</c:v>
                </c:pt>
                <c:pt idx="99">
                  <c:v>78</c:v>
                </c:pt>
                <c:pt idx="100">
                  <c:v>120</c:v>
                </c:pt>
                <c:pt idx="101">
                  <c:v>134</c:v>
                </c:pt>
                <c:pt idx="102">
                  <c:v>186</c:v>
                </c:pt>
                <c:pt idx="103">
                  <c:v>155</c:v>
                </c:pt>
                <c:pt idx="104">
                  <c:v>99</c:v>
                </c:pt>
                <c:pt idx="105">
                  <c:v>77</c:v>
                </c:pt>
                <c:pt idx="106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B8-4748-95DC-1D6D4CF10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023072"/>
        <c:axId val="550017824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ro-MD" sz="18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o-MD" noProof="0" dirty="0"/>
                  <a:t>Cazuri absolut</a:t>
                </a:r>
              </a:p>
            </c:rich>
          </c:tx>
          <c:layout>
            <c:manualLayout>
              <c:xMode val="edge"/>
              <c:yMode val="edge"/>
              <c:x val="8.6757900638147565E-3"/>
              <c:y val="0.40942163473257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ro-MD" sz="1800" b="0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550017824"/>
        <c:scaling>
          <c:orientation val="minMax"/>
          <c:max val="75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0023072"/>
        <c:crosses val="max"/>
        <c:crossBetween val="between"/>
      </c:valAx>
      <c:catAx>
        <c:axId val="550023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001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79961377979341E-2"/>
          <c:y val="1.400795881507571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1.6299999999999999E-2</c:v>
                </c:pt>
                <c:pt idx="1">
                  <c:v>2.98E-2</c:v>
                </c:pt>
                <c:pt idx="2">
                  <c:v>5.62E-2</c:v>
                </c:pt>
                <c:pt idx="3">
                  <c:v>9.2100000000000001E-2</c:v>
                </c:pt>
                <c:pt idx="4">
                  <c:v>9.0499999999999997E-2</c:v>
                </c:pt>
                <c:pt idx="5">
                  <c:v>0.1101</c:v>
                </c:pt>
                <c:pt idx="6">
                  <c:v>0.1231</c:v>
                </c:pt>
                <c:pt idx="7">
                  <c:v>7.039999999999999E-2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1.8200000000000001E-2</c:v>
                </c:pt>
                <c:pt idx="1">
                  <c:v>2.8799999999999999E-2</c:v>
                </c:pt>
                <c:pt idx="2">
                  <c:v>4.2500000000000003E-2</c:v>
                </c:pt>
                <c:pt idx="3">
                  <c:v>6.9800000000000001E-2</c:v>
                </c:pt>
                <c:pt idx="4">
                  <c:v>6.0999999999999999E-2</c:v>
                </c:pt>
                <c:pt idx="5">
                  <c:v>6.7400000000000002E-2</c:v>
                </c:pt>
                <c:pt idx="6">
                  <c:v>7.8399999999999997E-2</c:v>
                </c:pt>
                <c:pt idx="7">
                  <c:v>4.5300000000000007E-2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2861</c:v>
                </c:pt>
                <c:pt idx="1">
                  <c:v>8027</c:v>
                </c:pt>
                <c:pt idx="2">
                  <c:v>8540</c:v>
                </c:pt>
                <c:pt idx="3">
                  <c:v>21123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609</c:v>
                </c:pt>
                <c:pt idx="1">
                  <c:v>668</c:v>
                </c:pt>
                <c:pt idx="2">
                  <c:v>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64033793102092E-2"/>
          <c:y val="0.1056659829857088"/>
          <c:w val="0.96811265289416948"/>
          <c:h val="0.78759189449401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0.0%</c:formatCode>
                <c:ptCount val="8"/>
                <c:pt idx="0">
                  <c:v>4.0000000000000002E-4</c:v>
                </c:pt>
                <c:pt idx="1">
                  <c:v>5.0000000000000001E-4</c:v>
                </c:pt>
                <c:pt idx="2">
                  <c:v>1.1000000000000001E-3</c:v>
                </c:pt>
                <c:pt idx="3">
                  <c:v>6.3E-3</c:v>
                </c:pt>
                <c:pt idx="4">
                  <c:v>1.7500000000000002E-2</c:v>
                </c:pt>
                <c:pt idx="5">
                  <c:v>5.8000000000000003E-2</c:v>
                </c:pt>
                <c:pt idx="6">
                  <c:v>0.1724</c:v>
                </c:pt>
                <c:pt idx="7">
                  <c:v>0.26869999999999999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870-9CD7-4FFC4362098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1363674529883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F-4870-9CD7-4FFC4362098E}"/>
                </c:ext>
              </c:extLst>
            </c:dLbl>
            <c:dLbl>
              <c:idx val="1"/>
              <c:layout>
                <c:manualLayout>
                  <c:x val="-2.3228265213931149E-3"/>
                  <c:y val="-2.045457034557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F-4870-9CD7-4FFC4362098E}"/>
                </c:ext>
              </c:extLst>
            </c:dLbl>
            <c:dLbl>
              <c:idx val="2"/>
              <c:layout>
                <c:manualLayout>
                  <c:x val="5.8070663034826811E-4"/>
                  <c:y val="-1.909093232253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F-4870-9CD7-4FFC4362098E}"/>
                </c:ext>
              </c:extLst>
            </c:dLbl>
            <c:dLbl>
              <c:idx val="3"/>
              <c:layout>
                <c:manualLayout>
                  <c:x val="-2.3228265213930724E-3"/>
                  <c:y val="-2.629780985834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DF-4870-9CD7-4FFC43620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0.0%</c:formatCode>
                <c:ptCount val="8"/>
                <c:pt idx="0">
                  <c:v>2.9999999999999997E-4</c:v>
                </c:pt>
                <c:pt idx="1">
                  <c:v>2.0000000000000001E-4</c:v>
                </c:pt>
                <c:pt idx="2">
                  <c:v>1.4E-3</c:v>
                </c:pt>
                <c:pt idx="3">
                  <c:v>7.0000000000000001E-3</c:v>
                </c:pt>
                <c:pt idx="4">
                  <c:v>1.9599999999999999E-2</c:v>
                </c:pt>
                <c:pt idx="5">
                  <c:v>5.9900000000000002E-2</c:v>
                </c:pt>
                <c:pt idx="6">
                  <c:v>0.16200000000000001</c:v>
                </c:pt>
                <c:pt idx="7">
                  <c:v>0.22450000000000001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DF-4870-9CD7-4FFC43620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  <c:max val="0.5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413246226462423E-17"/>
                  <c:y val="9.96342733532093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0-4392-97AC-2C5582DC0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'11350_mort'!$N$4:$N$40</c:f>
              <c:strCache>
                <c:ptCount val="37"/>
                <c:pt idx="0">
                  <c:v>Balti</c:v>
                </c:pt>
                <c:pt idx="1">
                  <c:v>Donduseni</c:v>
                </c:pt>
                <c:pt idx="2">
                  <c:v>Chisinau</c:v>
                </c:pt>
                <c:pt idx="3">
                  <c:v>Edinet</c:v>
                </c:pt>
                <c:pt idx="4">
                  <c:v>Ocnita</c:v>
                </c:pt>
                <c:pt idx="5">
                  <c:v>Glodeni</c:v>
                </c:pt>
                <c:pt idx="6">
                  <c:v>Cimislia</c:v>
                </c:pt>
                <c:pt idx="7">
                  <c:v>Comrat</c:v>
                </c:pt>
                <c:pt idx="8">
                  <c:v>Anenii Noi</c:v>
                </c:pt>
                <c:pt idx="9">
                  <c:v>Taraclia</c:v>
                </c:pt>
                <c:pt idx="10">
                  <c:v>Riscani</c:v>
                </c:pt>
                <c:pt idx="11">
                  <c:v>Soldanesti</c:v>
                </c:pt>
                <c:pt idx="12">
                  <c:v>Ialoveni</c:v>
                </c:pt>
                <c:pt idx="13">
                  <c:v>Basarabeasca</c:v>
                </c:pt>
                <c:pt idx="14">
                  <c:v>Drochia</c:v>
                </c:pt>
                <c:pt idx="15">
                  <c:v>Soroca</c:v>
                </c:pt>
                <c:pt idx="16">
                  <c:v>Cahul</c:v>
                </c:pt>
                <c:pt idx="17">
                  <c:v>Orhei</c:v>
                </c:pt>
                <c:pt idx="18">
                  <c:v>Briceni</c:v>
                </c:pt>
                <c:pt idx="19">
                  <c:v>Hincesti</c:v>
                </c:pt>
                <c:pt idx="20">
                  <c:v>Rezina</c:v>
                </c:pt>
                <c:pt idx="21">
                  <c:v>Ceadir-Lunga</c:v>
                </c:pt>
                <c:pt idx="22">
                  <c:v>Causeni</c:v>
                </c:pt>
                <c:pt idx="23">
                  <c:v>Singerei</c:v>
                </c:pt>
                <c:pt idx="24">
                  <c:v>Straseni</c:v>
                </c:pt>
                <c:pt idx="25">
                  <c:v>Ungheni</c:v>
                </c:pt>
                <c:pt idx="26">
                  <c:v>Dubasari</c:v>
                </c:pt>
                <c:pt idx="27">
                  <c:v>Floresti</c:v>
                </c:pt>
                <c:pt idx="28">
                  <c:v>Calarasi</c:v>
                </c:pt>
                <c:pt idx="29">
                  <c:v>Falesti</c:v>
                </c:pt>
                <c:pt idx="30">
                  <c:v>Criuleni</c:v>
                </c:pt>
                <c:pt idx="31">
                  <c:v>Leova</c:v>
                </c:pt>
                <c:pt idx="32">
                  <c:v>Telenesti</c:v>
                </c:pt>
                <c:pt idx="33">
                  <c:v>Cantemir</c:v>
                </c:pt>
                <c:pt idx="34">
                  <c:v>Stefan Voda</c:v>
                </c:pt>
                <c:pt idx="35">
                  <c:v>Nisporeni</c:v>
                </c:pt>
                <c:pt idx="36">
                  <c:v>Vulcanesti</c:v>
                </c:pt>
              </c:strCache>
            </c:strRef>
          </c:cat>
          <c:val>
            <c:numRef>
              <c:f>'11350_mort'!$Q$4:$Q$40</c:f>
              <c:numCache>
                <c:formatCode>0</c:formatCode>
                <c:ptCount val="37"/>
                <c:pt idx="0">
                  <c:v>538.02109117402551</c:v>
                </c:pt>
                <c:pt idx="1">
                  <c:v>439.17553549777716</c:v>
                </c:pt>
                <c:pt idx="2">
                  <c:v>433.37723588507293</c:v>
                </c:pt>
                <c:pt idx="3">
                  <c:v>426.75219831745466</c:v>
                </c:pt>
                <c:pt idx="4">
                  <c:v>396.63839145460264</c:v>
                </c:pt>
                <c:pt idx="5">
                  <c:v>385.43482471431338</c:v>
                </c:pt>
                <c:pt idx="6">
                  <c:v>368.45088671147465</c:v>
                </c:pt>
                <c:pt idx="7">
                  <c:v>348.8891772270519</c:v>
                </c:pt>
                <c:pt idx="8">
                  <c:v>347.43585103687889</c:v>
                </c:pt>
                <c:pt idx="9">
                  <c:v>346.03849998718374</c:v>
                </c:pt>
                <c:pt idx="10">
                  <c:v>302.00390435986856</c:v>
                </c:pt>
                <c:pt idx="11">
                  <c:v>294.73445559145267</c:v>
                </c:pt>
                <c:pt idx="12">
                  <c:v>283.56727633631078</c:v>
                </c:pt>
                <c:pt idx="13">
                  <c:v>282.46132452633412</c:v>
                </c:pt>
                <c:pt idx="14">
                  <c:v>280.27677331364725</c:v>
                </c:pt>
                <c:pt idx="15">
                  <c:v>265.36437427526533</c:v>
                </c:pt>
                <c:pt idx="16">
                  <c:v>259.16078872105408</c:v>
                </c:pt>
                <c:pt idx="17">
                  <c:v>257.12042381728924</c:v>
                </c:pt>
                <c:pt idx="18">
                  <c:v>253.00710964112565</c:v>
                </c:pt>
                <c:pt idx="19">
                  <c:v>251.40038618158184</c:v>
                </c:pt>
                <c:pt idx="20">
                  <c:v>240.86800875080107</c:v>
                </c:pt>
                <c:pt idx="21">
                  <c:v>238.95049195689521</c:v>
                </c:pt>
                <c:pt idx="22">
                  <c:v>238.58172341649029</c:v>
                </c:pt>
                <c:pt idx="23">
                  <c:v>234.7100532091377</c:v>
                </c:pt>
                <c:pt idx="24">
                  <c:v>230.40946398275941</c:v>
                </c:pt>
                <c:pt idx="25">
                  <c:v>217.88143460715028</c:v>
                </c:pt>
                <c:pt idx="26">
                  <c:v>217.0097335248125</c:v>
                </c:pt>
                <c:pt idx="27">
                  <c:v>209.99157518830086</c:v>
                </c:pt>
                <c:pt idx="28">
                  <c:v>208.43515510450507</c:v>
                </c:pt>
                <c:pt idx="29">
                  <c:v>198.98655683842753</c:v>
                </c:pt>
                <c:pt idx="30">
                  <c:v>193.86061561205562</c:v>
                </c:pt>
                <c:pt idx="31">
                  <c:v>182.60219122629471</c:v>
                </c:pt>
                <c:pt idx="32">
                  <c:v>181.31101813110183</c:v>
                </c:pt>
                <c:pt idx="33">
                  <c:v>178.36230970182868</c:v>
                </c:pt>
                <c:pt idx="34">
                  <c:v>176.99387447286605</c:v>
                </c:pt>
                <c:pt idx="35">
                  <c:v>176.03272532188842</c:v>
                </c:pt>
                <c:pt idx="36">
                  <c:v>159.47588466014395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0-4392-97AC-2C5582DC00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97087288"/>
        <c:axId val="997085320"/>
      </c:barChart>
      <c:catAx>
        <c:axId val="99708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97085320"/>
        <c:crosses val="autoZero"/>
        <c:auto val="1"/>
        <c:lblAlgn val="ctr"/>
        <c:lblOffset val="100"/>
        <c:noMultiLvlLbl val="0"/>
      </c:catAx>
      <c:valAx>
        <c:axId val="99708532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9708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'57_mort'!$N$4:$N$23</c:f>
              <c:strCache>
                <c:ptCount val="20"/>
                <c:pt idx="0">
                  <c:v>Donduseni</c:v>
                </c:pt>
                <c:pt idx="1">
                  <c:v>Vulcanesti</c:v>
                </c:pt>
                <c:pt idx="2">
                  <c:v>Calarasi</c:v>
                </c:pt>
                <c:pt idx="3">
                  <c:v>Straseni</c:v>
                </c:pt>
                <c:pt idx="4">
                  <c:v>Rezina</c:v>
                </c:pt>
                <c:pt idx="5">
                  <c:v>Cimislia</c:v>
                </c:pt>
                <c:pt idx="6">
                  <c:v>Ocnita</c:v>
                </c:pt>
                <c:pt idx="7">
                  <c:v>Glodeni</c:v>
                </c:pt>
                <c:pt idx="8">
                  <c:v>Hincesti</c:v>
                </c:pt>
                <c:pt idx="9">
                  <c:v>Nisporeni</c:v>
                </c:pt>
                <c:pt idx="10">
                  <c:v>Chisinau</c:v>
                </c:pt>
                <c:pt idx="11">
                  <c:v>Riscani</c:v>
                </c:pt>
                <c:pt idx="12">
                  <c:v>Floresti</c:v>
                </c:pt>
                <c:pt idx="13">
                  <c:v>Singerei</c:v>
                </c:pt>
                <c:pt idx="14">
                  <c:v>Anenii Noi</c:v>
                </c:pt>
                <c:pt idx="15">
                  <c:v>Falesti</c:v>
                </c:pt>
                <c:pt idx="16">
                  <c:v>Soroca</c:v>
                </c:pt>
                <c:pt idx="17">
                  <c:v>Ialoveni</c:v>
                </c:pt>
                <c:pt idx="18">
                  <c:v>Ungheni</c:v>
                </c:pt>
                <c:pt idx="19">
                  <c:v>Cahul</c:v>
                </c:pt>
              </c:strCache>
            </c:strRef>
          </c:cat>
          <c:val>
            <c:numRef>
              <c:f>'57_mort'!$Q$4:$Q$23</c:f>
              <c:numCache>
                <c:formatCode>0.0</c:formatCode>
                <c:ptCount val="20"/>
                <c:pt idx="0">
                  <c:v>5.3886568772733394</c:v>
                </c:pt>
                <c:pt idx="1">
                  <c:v>4.3101590448687555</c:v>
                </c:pt>
                <c:pt idx="2">
                  <c:v>2.8749676566138631</c:v>
                </c:pt>
                <c:pt idx="3">
                  <c:v>2.2926314824155165</c:v>
                </c:pt>
                <c:pt idx="4">
                  <c:v>2.2097982454201932</c:v>
                </c:pt>
                <c:pt idx="5">
                  <c:v>2.0244554214916191</c:v>
                </c:pt>
                <c:pt idx="6">
                  <c:v>1.9635563933396167</c:v>
                </c:pt>
                <c:pt idx="7">
                  <c:v>1.9368584156498159</c:v>
                </c:pt>
                <c:pt idx="8">
                  <c:v>1.9117900089854132</c:v>
                </c:pt>
                <c:pt idx="9">
                  <c:v>1.6765021459227467</c:v>
                </c:pt>
                <c:pt idx="10">
                  <c:v>1.6688104462399134</c:v>
                </c:pt>
                <c:pt idx="11">
                  <c:v>1.6685298583418149</c:v>
                </c:pt>
                <c:pt idx="12">
                  <c:v>1.2574345819658732</c:v>
                </c:pt>
                <c:pt idx="13">
                  <c:v>1.22884844612114</c:v>
                </c:pt>
                <c:pt idx="14">
                  <c:v>1.2063744827669405</c:v>
                </c:pt>
                <c:pt idx="15">
                  <c:v>1.1568985862699275</c:v>
                </c:pt>
                <c:pt idx="16">
                  <c:v>1.1149763625011149</c:v>
                </c:pt>
                <c:pt idx="17">
                  <c:v>1.0127402726296815</c:v>
                </c:pt>
                <c:pt idx="18">
                  <c:v>0.94731058524847966</c:v>
                </c:pt>
                <c:pt idx="19">
                  <c:v>0.83870805411344374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A-4DE7-8F51-957D081921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6284992"/>
        <c:axId val="636285648"/>
      </c:barChart>
      <c:catAx>
        <c:axId val="6362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285648"/>
        <c:crosses val="autoZero"/>
        <c:auto val="1"/>
        <c:lblAlgn val="ctr"/>
        <c:lblOffset val="100"/>
        <c:noMultiLvlLbl val="0"/>
      </c:catAx>
      <c:valAx>
        <c:axId val="6362856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628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2198056"/>
        <c:axId val="542201992"/>
      </c:barChart>
      <c:catAx>
        <c:axId val="54219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201992"/>
        <c:crosses val="autoZero"/>
        <c:auto val="1"/>
        <c:lblAlgn val="ctr"/>
        <c:lblOffset val="100"/>
        <c:noMultiLvlLbl val="0"/>
      </c:catAx>
      <c:valAx>
        <c:axId val="54220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1980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0.1106</cdr:x>
      <cdr:y>0.77631</cdr:y>
    </cdr:from>
    <cdr:to>
      <cdr:x>0.14188</cdr:x>
      <cdr:y>0.83024</cdr:y>
    </cdr:to>
    <cdr:sp macro="" textlink="">
      <cdr:nvSpPr>
        <cdr:cNvPr id="2" name="CasetăText 1">
          <a:extLst xmlns:a="http://schemas.openxmlformats.org/drawingml/2006/main">
            <a:ext uri="{FF2B5EF4-FFF2-40B4-BE49-F238E27FC236}">
              <a16:creationId xmlns:a16="http://schemas.microsoft.com/office/drawing/2014/main" id="{932DDA03-C1D6-4D8A-80DD-5A1D22E5F745}"/>
            </a:ext>
          </a:extLst>
        </cdr:cNvPr>
        <cdr:cNvSpPr txBox="1"/>
      </cdr:nvSpPr>
      <cdr:spPr>
        <a:xfrm xmlns:a="http://schemas.openxmlformats.org/drawingml/2006/main">
          <a:off x="2393576" y="7256326"/>
          <a:ext cx="676821" cy="50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2,5</a:t>
          </a:r>
        </a:p>
        <a:p xmlns:a="http://schemas.openxmlformats.org/drawingml/2006/main"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0.10094</cdr:x>
      <cdr:y>0.78357</cdr:y>
    </cdr:from>
    <cdr:to>
      <cdr:x>0.15728</cdr:x>
      <cdr:y>0.91401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1638300" y="54931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6716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3455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  <a:p>
            <a:r>
              <a:rPr lang="en-US" dirty="0"/>
              <a:t>Din </a:t>
            </a:r>
            <a:r>
              <a:rPr lang="en-US" dirty="0" err="1"/>
              <a:t>martie</a:t>
            </a:r>
            <a:r>
              <a:rPr lang="en-US" dirty="0"/>
              <a:t> 2021 =</a:t>
            </a:r>
            <a:endParaRPr lang="ro-MD" dirty="0"/>
          </a:p>
          <a:p>
            <a:r>
              <a:rPr lang="en-US" dirty="0"/>
              <a:t>268</a:t>
            </a:r>
            <a:endParaRPr lang="ro-MD" dirty="0"/>
          </a:p>
          <a:p>
            <a:r>
              <a:rPr lang="en-US" dirty="0"/>
              <a:t>+46=314</a:t>
            </a:r>
            <a:endParaRPr lang="ro-MD" dirty="0"/>
          </a:p>
          <a:p>
            <a:r>
              <a:rPr lang="en-US" dirty="0"/>
              <a:t>+5520=5834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60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3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51653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4752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89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2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84339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6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sz="3600"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59046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96" r:id="rId14"/>
    <p:sldLayoutId id="2147483697" r:id="rId15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5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8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jEd38U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ovidinfo.gov.md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vaccinare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55743" y="4302812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sz="8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săptămânal</a:t>
            </a:r>
            <a:br>
              <a:rPr lang="en-US" sz="9600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dirty="0"/>
            </a:br>
            <a:endParaRPr dirty="0"/>
          </a:p>
        </p:txBody>
      </p:sp>
      <p:sp>
        <p:nvSpPr>
          <p:cNvPr id="6" name="privind controlul infecției prin Coronavirusul de tip nou">
            <a:extLst>
              <a:ext uri="{FF2B5EF4-FFF2-40B4-BE49-F238E27FC236}">
                <a16:creationId xmlns:a16="http://schemas.microsoft.com/office/drawing/2014/main" id="{79E47754-E517-4DC4-8A85-377B590E40E8}"/>
              </a:ext>
            </a:extLst>
          </p:cNvPr>
          <p:cNvSpPr txBox="1"/>
          <p:nvPr/>
        </p:nvSpPr>
        <p:spPr>
          <a:xfrm>
            <a:off x="1447210" y="6858000"/>
            <a:ext cx="2148958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Situația epidemiologică privind infecția COVID-19 </a:t>
            </a:r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Procesul de vaccinare împotriva COVID-19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2037A3F0-CB72-4939-9FF4-2002337C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334" y="631138"/>
            <a:ext cx="8155360" cy="27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0439E7-9C91-41B6-A204-B54D0864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51" y="1207185"/>
            <a:ext cx="11734800" cy="11518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– GIS</a:t>
            </a: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 de reproducție efectiv</a:t>
            </a:r>
            <a:b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0, 87</a:t>
            </a:r>
            <a:r>
              <a:rPr lang="ro-MD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MD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2948917" y="3391206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45F7A56-A861-4E4E-82E4-A2A55A80470C}"/>
              </a:ext>
            </a:extLst>
          </p:cNvPr>
          <p:cNvSpPr txBox="1"/>
          <p:nvPr/>
        </p:nvSpPr>
        <p:spPr>
          <a:xfrm>
            <a:off x="18152659" y="4841217"/>
            <a:ext cx="388169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 – </a:t>
            </a:r>
            <a:r>
              <a:rPr lang="ro-MD" sz="1800" dirty="0">
                <a:solidFill>
                  <a:schemeClr val="tx1"/>
                </a:solidFill>
              </a:rPr>
              <a:t>0,81 </a:t>
            </a:r>
            <a:endParaRPr lang="en-MD" sz="1800" dirty="0">
              <a:solidFill>
                <a:schemeClr val="tx1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1A026B1-CD7F-4BDD-8D5A-2E6314A8C96A}"/>
              </a:ext>
            </a:extLst>
          </p:cNvPr>
          <p:cNvSpPr txBox="1"/>
          <p:nvPr/>
        </p:nvSpPr>
        <p:spPr>
          <a:xfrm>
            <a:off x="13755590" y="3831583"/>
            <a:ext cx="3881690" cy="225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RO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Balti</a:t>
            </a:r>
            <a:r>
              <a:rPr lang="en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–</a:t>
            </a:r>
            <a:r>
              <a:rPr lang="ro-MD" sz="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0,83 </a:t>
            </a:r>
            <a:endParaRPr lang="en-MD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26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cazurilor confirmate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1" y="2524635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Rata de contagiozitate (Rt) </a:t>
                </a:r>
              </a:p>
              <a:p>
                <a:pPr algn="ctr"/>
                <a:r>
                  <a:rPr lang="ro-RO" sz="2400" dirty="0">
                    <a:solidFill>
                      <a:schemeClr val="tx1"/>
                    </a:solidFill>
                  </a:rPr>
                  <a:t>Numărul de reproducție efectiv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0,</a:t>
                </a:r>
                <a:r>
                  <a:rPr lang="ro-MD" sz="3500" b="1" dirty="0">
                    <a:solidFill>
                      <a:schemeClr val="bg1"/>
                    </a:solidFill>
                  </a:rPr>
                  <a:t>87 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Vârsta medie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 47,3 ani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Perioada medie de incubație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Mediul Urban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67,1%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Sex Feminin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>
                    <a:solidFill>
                      <a:schemeClr val="bg1"/>
                    </a:solidFill>
                  </a:rPr>
                  <a:t>58,8%</a:t>
                </a:r>
                <a:endParaRPr sz="35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4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import</a:t>
                </a:r>
                <a:endParaRPr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>
                    <a:solidFill>
                      <a:schemeClr val="bg1"/>
                    </a:solidFill>
                  </a:rPr>
                  <a:t>0,9% (</a:t>
                </a:r>
                <a:r>
                  <a:rPr lang="ro-MD" sz="2800" b="1" dirty="0">
                    <a:solidFill>
                      <a:schemeClr val="bg1"/>
                    </a:solidFill>
                  </a:rPr>
                  <a:t>4640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o-RO" sz="2800" b="1" dirty="0">
                    <a:solidFill>
                      <a:schemeClr val="bg1"/>
                    </a:solidFill>
                  </a:rPr>
                  <a:t>cazuri)</a:t>
                </a:r>
                <a:endParaRPr sz="28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362997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604925" y="5832078"/>
            <a:ext cx="82717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cazuri 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508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.235 (13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.03.2022</a:t>
            </a:r>
            <a:r>
              <a:rPr kumimoji="0" lang="ro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29" y="980048"/>
            <a:ext cx="21031200" cy="144417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Testarea angajaților din instituțiile medicale la </a:t>
            </a:r>
            <a:r>
              <a:rPr lang="ro-RO" sz="67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306000"/>
            <a:ext cx="17708410" cy="197634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total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08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579813" y="447180"/>
                <a:ext cx="5417185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73.315</a:t>
                </a:r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5362" y="8311597"/>
            <a:ext cx="17708410" cy="2179121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742598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246</a:t>
                </a:r>
                <a:endParaRPr sz="66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6780EE86-4681-4522-BD0F-8B33C6DC5E30}"/>
              </a:ext>
            </a:extLst>
          </p:cNvPr>
          <p:cNvGrpSpPr/>
          <p:nvPr/>
        </p:nvGrpSpPr>
        <p:grpSpPr>
          <a:xfrm>
            <a:off x="4050552" y="10982611"/>
            <a:ext cx="17708410" cy="2196676"/>
            <a:chOff x="0" y="-2"/>
            <a:chExt cx="17708409" cy="2285416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117AE596-2AB1-4C9C-9F70-66EBDCCDCED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6A059F7-1207-452E-B715-265AD9714F1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D7137698-F937-4BEC-B5BD-3259D7F990EF}"/>
                  </a:ext>
                </a:extLst>
              </p:cNvPr>
              <p:cNvSpPr/>
              <p:nvPr/>
            </p:nvSpPr>
            <p:spPr>
              <a:xfrm>
                <a:off x="6731593" y="742597"/>
                <a:ext cx="10752128" cy="800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investigați pozitiv în ultimele 7 zile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0CF8EC63-FFFC-472C-B2BD-5590E6A912F7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958E9109-361D-4263-9185-76310C97151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A46A42A0-D3BB-4EA0-962C-9DAA8486E78F}"/>
                  </a:ext>
                </a:extLst>
              </p:cNvPr>
              <p:cNvSpPr/>
              <p:nvPr/>
            </p:nvSpPr>
            <p:spPr>
              <a:xfrm>
                <a:off x="484560" y="511762"/>
                <a:ext cx="5512438" cy="1258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Helvetica Neue"/>
                    <a:sym typeface="Helvetica Neue"/>
                  </a:rPr>
                  <a:t>109 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id="{46CCCD9D-BC51-4673-8079-1E074A8E9199}"/>
              </a:ext>
            </a:extLst>
          </p:cNvPr>
          <p:cNvGrpSpPr/>
          <p:nvPr/>
        </p:nvGrpSpPr>
        <p:grpSpPr>
          <a:xfrm>
            <a:off x="4075362" y="5906333"/>
            <a:ext cx="17708410" cy="1976348"/>
            <a:chOff x="0" y="-2"/>
            <a:chExt cx="17708409" cy="2285416"/>
          </a:xfrm>
        </p:grpSpPr>
        <p:grpSp>
          <p:nvGrpSpPr>
            <p:cNvPr id="39" name="Rectangle 4">
              <a:extLst>
                <a:ext uri="{FF2B5EF4-FFF2-40B4-BE49-F238E27FC236}">
                  <a16:creationId xmlns:a16="http://schemas.microsoft.com/office/drawing/2014/main" id="{09CE44F2-A020-4ABF-8C92-0048357608EB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43B0157C-AC27-4216-A215-9B97636BA2E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44" name="cazuri noi înregistrate astăzi">
                <a:extLst>
                  <a:ext uri="{FF2B5EF4-FFF2-40B4-BE49-F238E27FC236}">
                    <a16:creationId xmlns:a16="http://schemas.microsoft.com/office/drawing/2014/main" id="{32E82C2F-2284-4659-96FF-DBF27A360676}"/>
                  </a:ext>
                </a:extLst>
              </p:cNvPr>
              <p:cNvSpPr/>
              <p:nvPr/>
            </p:nvSpPr>
            <p:spPr>
              <a:xfrm>
                <a:off x="6731593" y="733832"/>
                <a:ext cx="10752128" cy="817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Angajați testați pozitiv</a:t>
                </a:r>
              </a:p>
            </p:txBody>
          </p:sp>
        </p:grpSp>
        <p:grpSp>
          <p:nvGrpSpPr>
            <p:cNvPr id="40" name="Rectangle 5">
              <a:extLst>
                <a:ext uri="{FF2B5EF4-FFF2-40B4-BE49-F238E27FC236}">
                  <a16:creationId xmlns:a16="http://schemas.microsoft.com/office/drawing/2014/main" id="{E1499D20-FF3A-4524-A1CF-0BB83AF5FB20}"/>
                </a:ext>
              </a:extLst>
            </p:cNvPr>
            <p:cNvGrpSpPr/>
            <p:nvPr/>
          </p:nvGrpSpPr>
          <p:grpSpPr>
            <a:xfrm>
              <a:off x="0" y="3008"/>
              <a:ext cx="6088441" cy="2282404"/>
              <a:chOff x="-1" y="-1"/>
              <a:chExt cx="6088440" cy="2282402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A15FDE22-3922-4EC8-A157-15A649BF0203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A8ECA64F-AB2C-4646-A314-F37DD7C9FA19}"/>
                  </a:ext>
                </a:extLst>
              </p:cNvPr>
              <p:cNvSpPr/>
              <p:nvPr/>
            </p:nvSpPr>
            <p:spPr>
              <a:xfrm>
                <a:off x="484560" y="447180"/>
                <a:ext cx="5512438" cy="13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30.920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DF3885C-A668-4BFA-AD66-33FB63DA5BF6}"/>
              </a:ext>
            </a:extLst>
          </p:cNvPr>
          <p:cNvGrpSpPr/>
          <p:nvPr/>
        </p:nvGrpSpPr>
        <p:grpSpPr>
          <a:xfrm>
            <a:off x="12680764" y="6796497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0441D6-DAFC-4F68-94C1-6D53824D32C7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Infirmieri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D21162C-2BD5-471E-9D83-0E5FB30D7364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34F5F7-35B5-438E-827F-C995DB17016F}"/>
              </a:ext>
            </a:extLst>
          </p:cNvPr>
          <p:cNvGrpSpPr/>
          <p:nvPr/>
        </p:nvGrpSpPr>
        <p:grpSpPr>
          <a:xfrm>
            <a:off x="7019703" y="6796498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7448B9A-076B-464C-9DE7-5311EEBD1F84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A1B79C5-2F7F-4F23-8AA2-48A224A665CD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5FE9A0-9663-495E-90FA-80E8227C1FE4}"/>
              </a:ext>
            </a:extLst>
          </p:cNvPr>
          <p:cNvGrpSpPr/>
          <p:nvPr/>
        </p:nvGrpSpPr>
        <p:grpSpPr>
          <a:xfrm>
            <a:off x="18267074" y="6796497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F224EC-3F49-45F7-BF5E-99CBBD2EACA7}"/>
                </a:ext>
              </a:extLst>
            </p:cNvPr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A6C3CC1-7FB5-4E24-ABDE-F49841116E52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22400" y="6796502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976456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Personalul instituțiilor medicale infectat cu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1678232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94204"/>
                <a:ext cx="11486720" cy="974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de infectare în rândul lucrătorilor din sistemul medical</a:t>
                </a: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410154"/>
                <a:ext cx="5996999" cy="1462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MD" sz="6600" b="1" dirty="0">
                    <a:solidFill>
                      <a:schemeClr val="bg1"/>
                    </a:solidFill>
                  </a:rPr>
                  <a:t>30.920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444386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8.809</a:t>
            </a: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7025464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13.017</a:t>
            </a: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702750" y="849333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3820</a:t>
            </a: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8308903" y="8489353"/>
            <a:ext cx="4650554" cy="120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MD" sz="6600" b="1" dirty="0">
                <a:solidFill>
                  <a:schemeClr val="tx1"/>
                </a:solidFill>
              </a:rPr>
              <a:t>5274</a:t>
            </a: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2652336" y="2492076"/>
            <a:ext cx="610711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OPI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</a:t>
            </a:r>
            <a:endParaRPr lang="ro-MD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49" y="974623"/>
            <a:ext cx="22897882" cy="2011324"/>
          </a:xfrm>
        </p:spPr>
        <p:txBody>
          <a:bodyPr>
            <a:normAutofit/>
          </a:bodyPr>
          <a:lstStyle/>
          <a:p>
            <a:pPr algn="ctr"/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 și femeile gravide confirmați </a:t>
            </a:r>
            <a:r>
              <a:rPr lang="ro-MD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MD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(cumulativ)</a:t>
            </a:r>
            <a:endParaRPr lang="ro-MD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4291433" y="2550101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073607" y="3443767"/>
            <a:ext cx="1244063" cy="1777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5566928" y="3706314"/>
            <a:ext cx="610711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o-MD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ro-MD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099</a:t>
            </a:r>
            <a:endParaRPr kumimoji="0" lang="en-MD" sz="4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892662"/>
              </p:ext>
            </p:extLst>
          </p:nvPr>
        </p:nvGraphicFramePr>
        <p:xfrm>
          <a:off x="2997927" y="5865934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731986"/>
              </p:ext>
            </p:extLst>
          </p:nvPr>
        </p:nvGraphicFramePr>
        <p:xfrm>
          <a:off x="13400127" y="5958347"/>
          <a:ext cx="7936071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C0926B0-E942-4E26-B821-8FF2B3A3C8C5}"/>
              </a:ext>
            </a:extLst>
          </p:cNvPr>
          <p:cNvSpPr txBox="1"/>
          <p:nvPr/>
        </p:nvSpPr>
        <p:spPr>
          <a:xfrm>
            <a:off x="5600167" y="3764261"/>
            <a:ext cx="610711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.551</a:t>
            </a:r>
          </a:p>
        </p:txBody>
      </p:sp>
    </p:spTree>
    <p:extLst>
      <p:ext uri="{BB962C8B-B14F-4D97-AF65-F5344CB8AC3E}">
        <p14:creationId xmlns:p14="http://schemas.microsoft.com/office/powerpoint/2010/main" val="36387859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Diagramă 26">
            <a:extLst>
              <a:ext uri="{FF2B5EF4-FFF2-40B4-BE49-F238E27FC236}">
                <a16:creationId xmlns:a16="http://schemas.microsoft.com/office/drawing/2014/main" id="{D617D234-E37D-49BA-BE89-97B7310D4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509160"/>
              </p:ext>
            </p:extLst>
          </p:nvPr>
        </p:nvGraphicFramePr>
        <p:xfrm>
          <a:off x="1518964" y="5429794"/>
          <a:ext cx="21869907" cy="816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ctr" defTabSz="18286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 SemiBold"/>
                <a:ea typeface="Open Sans SemiBold"/>
                <a:cs typeface="Open Sans SemiBold"/>
                <a:sym typeface="Open Sans SemiBold"/>
              </a:rPr>
              <a:pPr marL="0" marR="0" lvl="0" indent="0" algn="ctr" defTabSz="182866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76707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sz="6000" b="1" dirty="0">
              <a:solidFill>
                <a:srgbClr val="1D46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1904526"/>
            <a:ext cx="10594247" cy="850245"/>
            <a:chOff x="0" y="-2"/>
            <a:chExt cx="17708409" cy="2285417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2" y="398140"/>
                <a:ext cx="11109480" cy="1489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Vârsta medie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184791"/>
                <a:ext cx="6088438" cy="1944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68,8 ani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2453917" y="1879303"/>
            <a:ext cx="10548033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421306"/>
                <a:ext cx="11109481" cy="144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Sex feminin</a:t>
                </a:r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1" cy="2282404"/>
              <a:chOff x="11543544" y="0"/>
              <a:chExt cx="6164860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802848" y="0"/>
                <a:ext cx="5905556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3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52,5%</a:t>
                </a:r>
                <a:endParaRPr kumimoji="0" sz="3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28" name="TextBox 49">
            <a:extLst>
              <a:ext uri="{FF2B5EF4-FFF2-40B4-BE49-F238E27FC236}">
                <a16:creationId xmlns:a16="http://schemas.microsoft.com/office/drawing/2014/main" id="{69631805-3806-4010-B49E-ADA19901D86E}"/>
              </a:ext>
            </a:extLst>
          </p:cNvPr>
          <p:cNvSpPr txBox="1"/>
          <p:nvPr/>
        </p:nvSpPr>
        <p:spPr>
          <a:xfrm>
            <a:off x="7492878" y="5574678"/>
            <a:ext cx="99220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decese  11.350 (13.03.2022)</a:t>
            </a:r>
          </a:p>
        </p:txBody>
      </p:sp>
      <p:grpSp>
        <p:nvGrpSpPr>
          <p:cNvPr id="24" name="Group 8">
            <a:extLst>
              <a:ext uri="{FF2B5EF4-FFF2-40B4-BE49-F238E27FC236}">
                <a16:creationId xmlns:a16="http://schemas.microsoft.com/office/drawing/2014/main" id="{B2738FAE-E9C0-4AB1-9A20-38D3A551CC8D}"/>
              </a:ext>
            </a:extLst>
          </p:cNvPr>
          <p:cNvGrpSpPr/>
          <p:nvPr/>
        </p:nvGrpSpPr>
        <p:grpSpPr>
          <a:xfrm>
            <a:off x="1518964" y="2977755"/>
            <a:ext cx="10569274" cy="923327"/>
            <a:chOff x="0" y="-98227"/>
            <a:chExt cx="17708409" cy="2481860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1A95AD65-D785-4DD3-B685-C7D188F2DF75}"/>
                </a:ext>
              </a:extLst>
            </p:cNvPr>
            <p:cNvGrpSpPr/>
            <p:nvPr/>
          </p:nvGrpSpPr>
          <p:grpSpPr>
            <a:xfrm>
              <a:off x="0" y="-98227"/>
              <a:ext cx="17708409" cy="2481860"/>
              <a:chOff x="0" y="-98227"/>
              <a:chExt cx="17708408" cy="2481858"/>
            </a:xfrm>
          </p:grpSpPr>
          <p:sp>
            <p:nvSpPr>
              <p:cNvPr id="32" name="Rectangle">
                <a:extLst>
                  <a:ext uri="{FF2B5EF4-FFF2-40B4-BE49-F238E27FC236}">
                    <a16:creationId xmlns:a16="http://schemas.microsoft.com/office/drawing/2014/main" id="{F7122C58-653B-44FA-873E-5EB8EACF6CD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A46C5D9-581F-4A87-9D9C-4040918EDA5F}"/>
                  </a:ext>
                </a:extLst>
              </p:cNvPr>
              <p:cNvSpPr/>
              <p:nvPr/>
            </p:nvSpPr>
            <p:spPr>
              <a:xfrm>
                <a:off x="257781" y="-98227"/>
                <a:ext cx="11109480" cy="24818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de la începutul campaniei de imunizare</a:t>
                </a:r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A931BCAA-85BD-4F4D-8CD4-E98A2F66F69F}"/>
                </a:ext>
              </a:extLst>
            </p:cNvPr>
            <p:cNvGrpSpPr/>
            <p:nvPr/>
          </p:nvGrpSpPr>
          <p:grpSpPr>
            <a:xfrm>
              <a:off x="11619968" y="3013"/>
              <a:ext cx="6088440" cy="2282404"/>
              <a:chOff x="11619964" y="2"/>
              <a:chExt cx="6088438" cy="2282402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73C8EC44-5F15-4690-B4C0-79B4D4C85A6D}"/>
                  </a:ext>
                </a:extLst>
              </p:cNvPr>
              <p:cNvSpPr/>
              <p:nvPr/>
            </p:nvSpPr>
            <p:spPr>
              <a:xfrm>
                <a:off x="11802849" y="2"/>
                <a:ext cx="5905551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0" name="+156">
                <a:extLst>
                  <a:ext uri="{FF2B5EF4-FFF2-40B4-BE49-F238E27FC236}">
                    <a16:creationId xmlns:a16="http://schemas.microsoft.com/office/drawing/2014/main" id="{634A0577-176B-491F-993C-6CDFF5C83F33}"/>
                  </a:ext>
                </a:extLst>
              </p:cNvPr>
              <p:cNvSpPr/>
              <p:nvPr/>
            </p:nvSpPr>
            <p:spPr>
              <a:xfrm>
                <a:off x="11619964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6971 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34" name="Group 8">
            <a:extLst>
              <a:ext uri="{FF2B5EF4-FFF2-40B4-BE49-F238E27FC236}">
                <a16:creationId xmlns:a16="http://schemas.microsoft.com/office/drawing/2014/main" id="{EF571633-384A-40EA-BF10-765A808CE6BA}"/>
              </a:ext>
            </a:extLst>
          </p:cNvPr>
          <p:cNvGrpSpPr/>
          <p:nvPr/>
        </p:nvGrpSpPr>
        <p:grpSpPr>
          <a:xfrm>
            <a:off x="1565174" y="4039333"/>
            <a:ext cx="10548035" cy="923327"/>
            <a:chOff x="0" y="-98230"/>
            <a:chExt cx="17708409" cy="2481861"/>
          </a:xfrm>
        </p:grpSpPr>
        <p:grpSp>
          <p:nvGrpSpPr>
            <p:cNvPr id="35" name="Rectangle 4">
              <a:extLst>
                <a:ext uri="{FF2B5EF4-FFF2-40B4-BE49-F238E27FC236}">
                  <a16:creationId xmlns:a16="http://schemas.microsoft.com/office/drawing/2014/main" id="{5240C9BA-8DF5-4DBF-91F6-6164769E2E6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39" name="Rectangle">
                <a:extLst>
                  <a:ext uri="{FF2B5EF4-FFF2-40B4-BE49-F238E27FC236}">
                    <a16:creationId xmlns:a16="http://schemas.microsoft.com/office/drawing/2014/main" id="{711C2F7B-1FDE-41AE-B107-18D4BA180565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0" name="cazuri noi înregistrate astăzi">
                <a:extLst>
                  <a:ext uri="{FF2B5EF4-FFF2-40B4-BE49-F238E27FC236}">
                    <a16:creationId xmlns:a16="http://schemas.microsoft.com/office/drawing/2014/main" id="{9D06D77A-7F23-4035-91D7-EFBA58807209}"/>
                  </a:ext>
                </a:extLst>
              </p:cNvPr>
              <p:cNvSpPr/>
              <p:nvPr/>
            </p:nvSpPr>
            <p:spPr>
              <a:xfrm>
                <a:off x="257781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36" name="Rectangle 5">
              <a:extLst>
                <a:ext uri="{FF2B5EF4-FFF2-40B4-BE49-F238E27FC236}">
                  <a16:creationId xmlns:a16="http://schemas.microsoft.com/office/drawing/2014/main" id="{8332AE16-7C48-422B-920E-1F2CBB66CCD6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37" name="Rectangle">
                <a:extLst>
                  <a:ext uri="{FF2B5EF4-FFF2-40B4-BE49-F238E27FC236}">
                    <a16:creationId xmlns:a16="http://schemas.microsoft.com/office/drawing/2014/main" id="{6BE68C0A-176B-4982-9C29-872DB52721E1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38" name="+156">
                <a:extLst>
                  <a:ext uri="{FF2B5EF4-FFF2-40B4-BE49-F238E27FC236}">
                    <a16:creationId xmlns:a16="http://schemas.microsoft.com/office/drawing/2014/main" id="{20B505D1-F65C-4F80-8A11-B5C6A2485AD6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6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BF66AF2E-2DCE-4646-AC14-2C7172A651A3}"/>
              </a:ext>
            </a:extLst>
          </p:cNvPr>
          <p:cNvGrpSpPr/>
          <p:nvPr/>
        </p:nvGrpSpPr>
        <p:grpSpPr>
          <a:xfrm>
            <a:off x="12453917" y="3009276"/>
            <a:ext cx="10548521" cy="850245"/>
            <a:chOff x="0" y="-3"/>
            <a:chExt cx="17708409" cy="2285418"/>
          </a:xfrm>
        </p:grpSpPr>
        <p:grpSp>
          <p:nvGrpSpPr>
            <p:cNvPr id="42" name="Rectangle 4">
              <a:extLst>
                <a:ext uri="{FF2B5EF4-FFF2-40B4-BE49-F238E27FC236}">
                  <a16:creationId xmlns:a16="http://schemas.microsoft.com/office/drawing/2014/main" id="{74CEA861-3031-40E6-85DE-F704CBD0B529}"/>
                </a:ext>
              </a:extLst>
            </p:cNvPr>
            <p:cNvGrpSpPr/>
            <p:nvPr/>
          </p:nvGrpSpPr>
          <p:grpSpPr>
            <a:xfrm>
              <a:off x="0" y="-3"/>
              <a:ext cx="17708409" cy="2285416"/>
              <a:chOff x="0" y="-1"/>
              <a:chExt cx="17708408" cy="2285414"/>
            </a:xfrm>
          </p:grpSpPr>
          <p:sp>
            <p:nvSpPr>
              <p:cNvPr id="46" name="Rectangle">
                <a:extLst>
                  <a:ext uri="{FF2B5EF4-FFF2-40B4-BE49-F238E27FC236}">
                    <a16:creationId xmlns:a16="http://schemas.microsoft.com/office/drawing/2014/main" id="{95070E7A-4800-4BED-BD42-8BCA04AB6F2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7" name="cazuri noi înregistrate astăzi">
                <a:extLst>
                  <a:ext uri="{FF2B5EF4-FFF2-40B4-BE49-F238E27FC236}">
                    <a16:creationId xmlns:a16="http://schemas.microsoft.com/office/drawing/2014/main" id="{952A6699-D37E-4C57-B1A4-FAA5116A5E82}"/>
                  </a:ext>
                </a:extLst>
              </p:cNvPr>
              <p:cNvSpPr/>
              <p:nvPr/>
            </p:nvSpPr>
            <p:spPr>
              <a:xfrm>
                <a:off x="257781" y="398141"/>
                <a:ext cx="11109480" cy="1489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Decese înregistrate în săpt</a:t>
                </a: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</a:t>
                </a:r>
                <a:r>
                  <a: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lang="ro-MD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0" lang="ro-M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43" name="Rectangle 5">
              <a:extLst>
                <a:ext uri="{FF2B5EF4-FFF2-40B4-BE49-F238E27FC236}">
                  <a16:creationId xmlns:a16="http://schemas.microsoft.com/office/drawing/2014/main" id="{E7B90D5F-E8A0-403D-854B-298EB06EE694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B5DEEE8E-BE70-423B-A22F-10AAEFA38976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45" name="+156">
                <a:extLst>
                  <a:ext uri="{FF2B5EF4-FFF2-40B4-BE49-F238E27FC236}">
                    <a16:creationId xmlns:a16="http://schemas.microsoft.com/office/drawing/2014/main" id="{EF5FC986-7E08-4A62-BEAD-B4FA5AD8A830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o-MD" sz="36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7</a:t>
                </a: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5A2AAAF5-0B4E-4B16-87AB-9DC8703DA4A8}"/>
              </a:ext>
            </a:extLst>
          </p:cNvPr>
          <p:cNvGrpSpPr/>
          <p:nvPr/>
        </p:nvGrpSpPr>
        <p:grpSpPr>
          <a:xfrm>
            <a:off x="12453916" y="4002790"/>
            <a:ext cx="10548035" cy="923328"/>
            <a:chOff x="0" y="-98230"/>
            <a:chExt cx="17708409" cy="248186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F7E43620-E73F-4411-BC81-6D279833363A}"/>
                </a:ext>
              </a:extLst>
            </p:cNvPr>
            <p:cNvGrpSpPr/>
            <p:nvPr/>
          </p:nvGrpSpPr>
          <p:grpSpPr>
            <a:xfrm>
              <a:off x="0" y="-98230"/>
              <a:ext cx="17708409" cy="2481861"/>
              <a:chOff x="0" y="-98228"/>
              <a:chExt cx="17708408" cy="248185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62ED1907-B344-4723-94FC-481F80EDB5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l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2CDE1637-68FE-4E08-B186-C97B16AACC7B}"/>
                  </a:ext>
                </a:extLst>
              </p:cNvPr>
              <p:cNvSpPr/>
              <p:nvPr/>
            </p:nvSpPr>
            <p:spPr>
              <a:xfrm>
                <a:off x="257783" y="-98228"/>
                <a:ext cx="11109480" cy="2481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inclusiv la persoane </a:t>
                </a:r>
              </a:p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vaccinate cu schema completa </a:t>
                </a:r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72F2BC35-ED5B-4ACB-AE04-7276D7F7BC49}"/>
                </a:ext>
              </a:extLst>
            </p:cNvPr>
            <p:cNvGrpSpPr/>
            <p:nvPr/>
          </p:nvGrpSpPr>
          <p:grpSpPr>
            <a:xfrm>
              <a:off x="11619968" y="3011"/>
              <a:ext cx="6088439" cy="2282404"/>
              <a:chOff x="11619966" y="0"/>
              <a:chExt cx="6088438" cy="2282402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C7A87ABC-6034-47C8-ADBC-A3AE3AEA28C2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4</a:t>
                </a:r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AD700B6E-5340-4DDF-B15F-16A56C6F517C}"/>
                  </a:ext>
                </a:extLst>
              </p:cNvPr>
              <p:cNvSpPr/>
              <p:nvPr/>
            </p:nvSpPr>
            <p:spPr>
              <a:xfrm>
                <a:off x="11619966" y="164107"/>
                <a:ext cx="6088438" cy="1985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0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1527883" y="1892412"/>
            <a:ext cx="630348" cy="511969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555379" y="554886"/>
            <a:ext cx="21282390" cy="193899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totală </a:t>
            </a:r>
            <a:r>
              <a:rPr lang="ro-MD" sz="6000" spc="-200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 mii populație </a:t>
            </a:r>
          </a:p>
          <a:p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distribuită după teritorii administrative (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03.2022)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2547448" y="5092390"/>
            <a:ext cx="89931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304 </a:t>
            </a:r>
          </a:p>
        </p:txBody>
      </p:sp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 flipV="1">
            <a:off x="1527883" y="6896100"/>
            <a:ext cx="21527081" cy="304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BF064AA-D892-4605-824A-293A71169907}"/>
              </a:ext>
            </a:extLst>
          </p:cNvPr>
          <p:cNvSpPr txBox="1"/>
          <p:nvPr/>
        </p:nvSpPr>
        <p:spPr>
          <a:xfrm>
            <a:off x="10862964" y="603926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AF6EDE2-F67B-4716-9EF9-2E48D21D87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191434"/>
              </p:ext>
            </p:extLst>
          </p:nvPr>
        </p:nvGraphicFramePr>
        <p:xfrm>
          <a:off x="786569" y="1892412"/>
          <a:ext cx="22488519" cy="11471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35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3D8C313-3047-487C-80AE-8F63F0D7B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718705"/>
              </p:ext>
            </p:extLst>
          </p:nvPr>
        </p:nvGraphicFramePr>
        <p:xfrm>
          <a:off x="2294021" y="4494797"/>
          <a:ext cx="19765879" cy="767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Straight Connector 5">
            <a:extLst>
              <a:ext uri="{FF2B5EF4-FFF2-40B4-BE49-F238E27FC236}">
                <a16:creationId xmlns:a16="http://schemas.microsoft.com/office/drawing/2014/main" id="{62784D1D-3A85-4E1A-A97B-D42264E6E8FA}"/>
              </a:ext>
            </a:extLst>
          </p:cNvPr>
          <p:cNvCxnSpPr>
            <a:cxnSpLocks/>
          </p:cNvCxnSpPr>
          <p:nvPr/>
        </p:nvCxnSpPr>
        <p:spPr>
          <a:xfrm>
            <a:off x="3143250" y="9278231"/>
            <a:ext cx="18554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83467" y="12902138"/>
            <a:ext cx="240770" cy="43088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ro-MD" dirty="0"/>
              <a:t>.</a:t>
            </a:r>
            <a:endParaRPr dirty="0"/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F6F6F5E0-0250-40CD-B2E5-F6DF7923FA00}"/>
              </a:ext>
            </a:extLst>
          </p:cNvPr>
          <p:cNvSpPr txBox="1"/>
          <p:nvPr/>
        </p:nvSpPr>
        <p:spPr>
          <a:xfrm>
            <a:off x="1829232" y="560596"/>
            <a:ext cx="21030768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Mortalitatea săptămânală </a:t>
            </a:r>
            <a:r>
              <a:rPr lang="ro-MD" sz="6000" spc="-200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COVID-19 </a:t>
            </a:r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100 mii populație </a:t>
            </a:r>
          </a:p>
          <a:p>
            <a:r>
              <a:rPr lang="ro-MD" sz="6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distribuită după teritorii administrative (13.03.2022)  </a:t>
            </a: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867D159E-271C-4226-BCD5-62574D5DD8E3}"/>
              </a:ext>
            </a:extLst>
          </p:cNvPr>
          <p:cNvSpPr/>
          <p:nvPr/>
        </p:nvSpPr>
        <p:spPr>
          <a:xfrm>
            <a:off x="11010493" y="4683835"/>
            <a:ext cx="1027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săptămânală la 100 mii </a:t>
            </a:r>
            <a:r>
              <a:rPr lang="ro-MD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 1,5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6A20E-46EA-42C2-8487-446A024904A1}"/>
              </a:ext>
            </a:extLst>
          </p:cNvPr>
          <p:cNvSpPr txBox="1"/>
          <p:nvPr/>
        </p:nvSpPr>
        <p:spPr>
          <a:xfrm>
            <a:off x="11736170" y="5502015"/>
            <a:ext cx="8825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*teritoriile administrative din stânga Nistrului </a:t>
            </a:r>
            <a:r>
              <a:rPr lang="en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o-MD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4,4 </a:t>
            </a:r>
            <a:r>
              <a:rPr lang="en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100 mii </a:t>
            </a:r>
            <a:endParaRPr lang="ro-MD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44EF9-9812-4D45-A044-0175A3F2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868" y="3402420"/>
            <a:ext cx="15011433" cy="8938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</a:t>
            </a:r>
            <a:b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13.03</a:t>
            </a:r>
            <a:r>
              <a:rPr lang="en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603097" y="892076"/>
            <a:ext cx="109840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otal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de import –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4640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de import în săptămâna 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202</a:t>
            </a:r>
            <a:r>
              <a:rPr lang="ro-MD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D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</a:t>
            </a:r>
            <a:r>
              <a:rPr lang="en-MD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cazuri de import*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2A92F98-9DC5-4473-9DF9-713DA7788453}"/>
              </a:ext>
            </a:extLst>
          </p:cNvPr>
          <p:cNvSpPr txBox="1"/>
          <p:nvPr/>
        </p:nvSpPr>
        <p:spPr>
          <a:xfrm>
            <a:off x="2946699" y="3565951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13.03</a:t>
            </a:r>
            <a:r>
              <a:rPr lang="en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D43C5-9CDD-4943-8151-61E2E7574140}"/>
              </a:ext>
            </a:extLst>
          </p:cNvPr>
          <p:cNvSpPr txBox="1"/>
          <p:nvPr/>
        </p:nvSpPr>
        <p:spPr>
          <a:xfrm>
            <a:off x="10041673" y="12496291"/>
            <a:ext cx="100305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o-MD" sz="2400" i="1" dirty="0"/>
              <a:t>* Inclusiv </a:t>
            </a:r>
            <a:r>
              <a:rPr lang="ro-MD" sz="2400" i="1" dirty="0">
                <a:solidFill>
                  <a:schemeClr val="tx1"/>
                </a:solidFill>
              </a:rPr>
              <a:t>106 </a:t>
            </a:r>
            <a:r>
              <a:rPr lang="ro-MD" sz="2400" i="1" dirty="0"/>
              <a:t>cazuri înregistrate în rândul persoanelor refugiate</a:t>
            </a:r>
          </a:p>
        </p:txBody>
      </p:sp>
    </p:spTree>
    <p:extLst>
      <p:ext uri="{BB962C8B-B14F-4D97-AF65-F5344CB8AC3E}">
        <p14:creationId xmlns:p14="http://schemas.microsoft.com/office/powerpoint/2010/main" val="1895839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jaVu Serif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13.03.2022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112FB47-3D2E-4206-9A20-B1CFB5D11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571" y="9410740"/>
            <a:ext cx="1641999" cy="1780187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1719354"/>
            <a:ext cx="11899174" cy="1840875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RO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(13.03.2022)</a:t>
            </a:r>
            <a:r>
              <a:rPr lang="en-US" sz="6600" b="1" dirty="0">
                <a:solidFill>
                  <a:schemeClr val="tx1"/>
                </a:solidFill>
                <a:latin typeface="Open Sans"/>
              </a:rPr>
              <a:t> </a:t>
            </a:r>
            <a:r>
              <a:rPr lang="ro-RO" sz="6600" b="1" dirty="0">
                <a:solidFill>
                  <a:schemeClr val="tx1"/>
                </a:solidFill>
                <a:latin typeface="Open Sans"/>
              </a:rPr>
              <a:t> </a:t>
            </a:r>
            <a:endParaRPr sz="6600" b="1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133161" y="3872963"/>
            <a:ext cx="17759513" cy="1200329"/>
            <a:chOff x="-155975" y="-62156"/>
            <a:chExt cx="17864384" cy="241274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65174"/>
              <a:ext cx="17708409" cy="2285416"/>
              <a:chOff x="0" y="65175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65175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573001" y="338456"/>
                <a:ext cx="1091071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Numărul total de cazuri</a:t>
                </a:r>
                <a:endParaRPr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5" y="-62156"/>
              <a:ext cx="6152974" cy="2412745"/>
              <a:chOff x="-155976" y="-65166"/>
              <a:chExt cx="6152973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6" y="63816"/>
                <a:ext cx="6142066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6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508.235</a:t>
                </a: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2" y="5322677"/>
            <a:ext cx="17759512" cy="1200329"/>
            <a:chOff x="0" y="-62159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Persoane vindecate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9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490.993</a:t>
                </a: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2" y="6739967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7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decese</a:t>
                </a:r>
                <a:endParaRPr lang="ro-RO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11.350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2" y="8155761"/>
            <a:ext cx="17759512" cy="1200329"/>
            <a:chOff x="0" y="-62160"/>
            <a:chExt cx="17708409" cy="2412745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Cazuri active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6.011</a:t>
                </a: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2" y="9602476"/>
            <a:ext cx="17759512" cy="1200329"/>
            <a:chOff x="0" y="-62160"/>
            <a:chExt cx="17708409" cy="241274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pt-BR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Pacienți în stare extrem de gravă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MD" sz="6600" b="1" dirty="0">
                    <a:solidFill>
                      <a:schemeClr val="bg1"/>
                    </a:solidFill>
                  </a:rPr>
                  <a:t>41</a:t>
                </a:r>
                <a:endParaRPr lang="en-US" sz="6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>
            <a:extLst>
              <a:ext uri="{FF2B5EF4-FFF2-40B4-BE49-F238E27FC236}">
                <a16:creationId xmlns:a16="http://schemas.microsoft.com/office/drawing/2014/main" id="{DBED5460-B831-448D-978C-49407EA00697}"/>
              </a:ext>
            </a:extLst>
          </p:cNvPr>
          <p:cNvSpPr txBox="1"/>
          <p:nvPr/>
        </p:nvSpPr>
        <p:spPr>
          <a:xfrm>
            <a:off x="1149422" y="1655098"/>
            <a:ext cx="22711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Loturi de vaccin anti-COVID-19 recepționate 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Republica Moldova</a:t>
            </a: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CAD15107-B86B-4D24-AD05-667BE4652D2E}"/>
              </a:ext>
            </a:extLst>
          </p:cNvPr>
          <p:cNvGraphicFramePr>
            <a:graphicFrameLocks/>
          </p:cNvGraphicFramePr>
          <p:nvPr/>
        </p:nvGraphicFramePr>
        <p:xfrm>
          <a:off x="1543664" y="4041058"/>
          <a:ext cx="21296671" cy="80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2C7B6974-7BA2-4100-B4A2-E2A56EAF5A99}"/>
              </a:ext>
            </a:extLst>
          </p:cNvPr>
          <p:cNvGraphicFramePr>
            <a:graphicFrameLocks/>
          </p:cNvGraphicFramePr>
          <p:nvPr/>
        </p:nvGraphicFramePr>
        <p:xfrm>
          <a:off x="1149422" y="4041057"/>
          <a:ext cx="22477494" cy="8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42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" y="0"/>
            <a:ext cx="10195005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10195004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1" y="3115340"/>
            <a:ext cx="9347199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/>
        </p:nvGraphicFramePr>
        <p:xfrm>
          <a:off x="10195007" y="3589093"/>
          <a:ext cx="13884192" cy="7187765"/>
        </p:xfrm>
        <a:graphic>
          <a:graphicData uri="http://schemas.openxmlformats.org/drawingml/2006/table">
            <a:tbl>
              <a:tblPr/>
              <a:tblGrid>
                <a:gridCol w="3468742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2116183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22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Doză suplimentară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3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% utilizat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844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285581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589451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5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113821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111694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266491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95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99784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134512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506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232851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117835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594974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1027260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46465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92289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61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120359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19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1082859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746161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271116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2100136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2923860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18067" y="1597385"/>
            <a:ext cx="11327467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0464333" cy="22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kumimoji="0" lang="ro-MD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 Light"/>
              </a:rPr>
              <a:t>2100136</a:t>
            </a:r>
            <a:endParaRPr kumimoji="0" lang="ro-MD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2852400" cy="6900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31, 65%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30,62%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92,84%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91,81 %</a:t>
            </a: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12722" y="3605905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018523" y="884367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8" name="Diagramă 7">
            <a:extLst>
              <a:ext uri="{FF2B5EF4-FFF2-40B4-BE49-F238E27FC236}">
                <a16:creationId xmlns:a16="http://schemas.microsoft.com/office/drawing/2014/main" id="{19DE80B2-D5FF-473A-9C6B-F32B325618A9}"/>
              </a:ext>
            </a:extLst>
          </p:cNvPr>
          <p:cNvGraphicFramePr>
            <a:graphicFrameLocks/>
          </p:cNvGraphicFramePr>
          <p:nvPr/>
        </p:nvGraphicFramePr>
        <p:xfrm>
          <a:off x="1371601" y="3233056"/>
          <a:ext cx="12768754" cy="875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7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863600"/>
            <a:ext cx="205232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/>
        </p:nvGraphicFramePr>
        <p:xfrm>
          <a:off x="1371600" y="2692400"/>
          <a:ext cx="21640800" cy="934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245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67" b="0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546164"/>
              </p:ext>
            </p:extLst>
          </p:nvPr>
        </p:nvGraphicFramePr>
        <p:xfrm>
          <a:off x="812800" y="2819864"/>
          <a:ext cx="22758400" cy="1012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8FDF7B8C-F373-419C-B8D7-BB55CBFF7320}"/>
              </a:ext>
            </a:extLst>
          </p:cNvPr>
          <p:cNvSpPr txBox="1"/>
          <p:nvPr/>
        </p:nvSpPr>
        <p:spPr>
          <a:xfrm>
            <a:off x="3048000" y="1676401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6" name="Diagramă 5">
            <a:extLst>
              <a:ext uri="{FF2B5EF4-FFF2-40B4-BE49-F238E27FC236}">
                <a16:creationId xmlns:a16="http://schemas.microsoft.com/office/drawing/2014/main" id="{98467290-3A3E-4D12-951E-32C0E71A5FB2}"/>
              </a:ext>
            </a:extLst>
          </p:cNvPr>
          <p:cNvGraphicFramePr>
            <a:graphicFrameLocks/>
          </p:cNvGraphicFramePr>
          <p:nvPr/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ă 12">
            <a:extLst>
              <a:ext uri="{FF2B5EF4-FFF2-40B4-BE49-F238E27FC236}">
                <a16:creationId xmlns:a16="http://schemas.microsoft.com/office/drawing/2014/main" id="{ECB04C50-F56C-44D1-819A-50C10B8F4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340648"/>
              </p:ext>
            </p:extLst>
          </p:nvPr>
        </p:nvGraphicFramePr>
        <p:xfrm>
          <a:off x="726492" y="4749025"/>
          <a:ext cx="16403215" cy="84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1747500" y="12613390"/>
            <a:ext cx="2777373" cy="739327"/>
            <a:chOff x="0" y="0"/>
            <a:chExt cx="4349750" cy="11578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455901" y="12539902"/>
            <a:ext cx="2222500" cy="591621"/>
            <a:chOff x="0" y="0"/>
            <a:chExt cx="4349750" cy="11578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9750" cy="1157888"/>
            </a:xfrm>
            <a:custGeom>
              <a:avLst/>
              <a:gdLst/>
              <a:ahLst/>
              <a:cxnLst/>
              <a:rect l="l" t="t" r="r" b="b"/>
              <a:pathLst>
                <a:path w="4349750" h="1157888">
                  <a:moveTo>
                    <a:pt x="0" y="0"/>
                  </a:moveTo>
                  <a:lnTo>
                    <a:pt x="4349750" y="0"/>
                  </a:lnTo>
                  <a:lnTo>
                    <a:pt x="4349750" y="1157888"/>
                  </a:lnTo>
                  <a:lnTo>
                    <a:pt x="0" y="115788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9897" r="9897"/>
          <a:stretch>
            <a:fillRect/>
          </a:stretch>
        </p:blipFill>
        <p:spPr>
          <a:xfrm>
            <a:off x="20820832" y="1311223"/>
            <a:ext cx="3156769" cy="393591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87945" y="2507421"/>
            <a:ext cx="6908800" cy="1122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Startul campaniei de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vaccinare</a:t>
            </a:r>
            <a:r>
              <a:rPr kumimoji="0" lang="ro-MD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, </a:t>
            </a:r>
          </a:p>
          <a:p>
            <a:pPr marL="0" marR="0" lvl="0" indent="0" algn="ctr" defTabSz="825500" rtl="0" eaLnBrk="1" fontAlgn="auto" latinLnBrk="0" hangingPunct="0">
              <a:lnSpc>
                <a:spcPts val="45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69097" y="5387783"/>
            <a:ext cx="6708503" cy="360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825500" rtl="0" eaLnBrk="1" fontAlgn="auto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200" b="0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medie săptămânală a lucrătorilor din domeniul medical infectați cu COVID-19 din totalul de cazuri a constituit:</a:t>
            </a:r>
          </a:p>
          <a:p>
            <a:pPr marL="283188" marR="0" lvl="1" indent="0" algn="just" defTabSz="8255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2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Săptămâna 10 – 4,4%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2" y="441134"/>
            <a:ext cx="2285999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71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Impactul vaccinării COVID-19 asupra infectării lucrătorilor medicali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41A62A-85C6-4F3C-BCAB-4273FA557F5B}"/>
              </a:ext>
            </a:extLst>
          </p:cNvPr>
          <p:cNvSpPr/>
          <p:nvPr/>
        </p:nvSpPr>
        <p:spPr>
          <a:xfrm>
            <a:off x="14085207" y="5989977"/>
            <a:ext cx="3183889" cy="714154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AD8545-9E7E-4EDB-A596-ED0EF6B72247}"/>
              </a:ext>
            </a:extLst>
          </p:cNvPr>
          <p:cNvCxnSpPr>
            <a:cxnSpLocks/>
          </p:cNvCxnSpPr>
          <p:nvPr/>
        </p:nvCxnSpPr>
        <p:spPr>
          <a:xfrm>
            <a:off x="1249905" y="3629523"/>
            <a:ext cx="0" cy="1818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9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0713497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83555" y="4148841"/>
            <a:ext cx="7346388" cy="73463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79674" y="1371600"/>
            <a:ext cx="9986727" cy="96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 de infecție  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12327" y="3423444"/>
            <a:ext cx="12192000" cy="4385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Testați pozitiv la SARS-CoV-2 în săptămâna 10:</a:t>
            </a:r>
          </a:p>
          <a:p>
            <a:pPr marL="0" marR="0" lvl="0" indent="0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609585" marR="0" lvl="0" indent="-609585" algn="l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80% </a:t>
            </a:r>
            <a:r>
              <a:rPr kumimoji="0" lang="ro-MD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din cazurile COVID-19 </a:t>
            </a:r>
            <a:r>
              <a:rPr kumimoji="0" lang="ro-MD" sz="4000" b="0" i="0" u="none" strike="noStrike" kern="0" cap="none" spc="-35" normalizeH="0" baseline="0" noProof="0" dirty="0" err="1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positive</a:t>
            </a:r>
            <a:r>
              <a:rPr kumimoji="0" lang="ro-MD" sz="4000" b="0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au fost înregistrate la persoanele nevaccinate</a:t>
            </a:r>
            <a:r>
              <a:rPr kumimoji="0" lang="ro-MD" sz="4000" b="1" i="0" u="none" strike="noStrike" kern="0" cap="none" spc="-35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;</a:t>
            </a: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-35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lvetica Neue Medium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ts val="48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-3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 </a:t>
            </a:r>
            <a:endParaRPr kumimoji="0" lang="en-US" sz="3465" b="1" i="0" u="none" strike="noStrike" kern="0" cap="none" spc="-3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"/>
              <a:sym typeface="Helvetica Neue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19AC6EC-CFE0-4D8D-9CF9-0876A13ABC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88371" y="6265996"/>
            <a:ext cx="3112075" cy="31120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Helvetica Neue"/>
              </a:rPr>
              <a:t>2100136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1642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0.08%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1506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133162" y="869741"/>
            <a:ext cx="17534176" cy="1840875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o-RO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persoane refugiate din Ucraina  (1</a:t>
            </a:r>
            <a:r>
              <a:rPr lang="en-US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.03.2022)</a:t>
            </a:r>
            <a:r>
              <a:rPr lang="en-US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000" b="1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6000" b="1" spc="-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133161" y="2707713"/>
            <a:ext cx="17759513" cy="1200329"/>
            <a:chOff x="-155975" y="-62156"/>
            <a:chExt cx="17864384" cy="241274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65174"/>
              <a:ext cx="17708409" cy="2285416"/>
              <a:chOff x="0" y="65175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65175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573001" y="338456"/>
                <a:ext cx="1091071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total de refugiați </a:t>
                </a:r>
                <a:endParaRPr kumimoji="0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-155975" y="-62156"/>
              <a:ext cx="6152974" cy="2412745"/>
              <a:chOff x="-155976" y="-65166"/>
              <a:chExt cx="6152973" cy="241274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55976" y="63816"/>
                <a:ext cx="6142066" cy="2282401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59" y="-65166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97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.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728</a:t>
                </a:r>
                <a:endParaRPr kumimoji="0" lang="ro-MD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45" name="Group 8">
            <a:extLst>
              <a:ext uri="{FF2B5EF4-FFF2-40B4-BE49-F238E27FC236}">
                <a16:creationId xmlns:a16="http://schemas.microsoft.com/office/drawing/2014/main" id="{182FB8CB-7888-46CC-AD36-BBF03E2C5114}"/>
              </a:ext>
            </a:extLst>
          </p:cNvPr>
          <p:cNvGrpSpPr/>
          <p:nvPr/>
        </p:nvGrpSpPr>
        <p:grpSpPr>
          <a:xfrm>
            <a:off x="4133161" y="4217097"/>
            <a:ext cx="17759512" cy="1200329"/>
            <a:chOff x="0" y="-62159"/>
            <a:chExt cx="17708409" cy="2412744"/>
          </a:xfrm>
        </p:grpSpPr>
        <p:grpSp>
          <p:nvGrpSpPr>
            <p:cNvPr id="46" name="Rectangle 4">
              <a:extLst>
                <a:ext uri="{FF2B5EF4-FFF2-40B4-BE49-F238E27FC236}">
                  <a16:creationId xmlns:a16="http://schemas.microsoft.com/office/drawing/2014/main" id="{0B88F2AC-851B-435F-9310-AFF9CA7E02BF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0" name="Rectangle">
                <a:extLst>
                  <a:ext uri="{FF2B5EF4-FFF2-40B4-BE49-F238E27FC236}">
                    <a16:creationId xmlns:a16="http://schemas.microsoft.com/office/drawing/2014/main" id="{CFE505BA-F8B1-40E1-93A7-5E8282D3E83F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cazuri noi înregistrate astăzi">
                <a:extLst>
                  <a:ext uri="{FF2B5EF4-FFF2-40B4-BE49-F238E27FC236}">
                    <a16:creationId xmlns:a16="http://schemas.microsoft.com/office/drawing/2014/main" id="{69C4FDB1-7BB5-4125-BA31-F04F17B8F54D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total de refugiați care au ieșit din RM</a:t>
                </a:r>
              </a:p>
            </p:txBody>
          </p:sp>
        </p:grpSp>
        <p:grpSp>
          <p:nvGrpSpPr>
            <p:cNvPr id="47" name="Rectangle 5">
              <a:extLst>
                <a:ext uri="{FF2B5EF4-FFF2-40B4-BE49-F238E27FC236}">
                  <a16:creationId xmlns:a16="http://schemas.microsoft.com/office/drawing/2014/main" id="{EB4757ED-FCD5-4A16-A8D9-CD93EC15ADC9}"/>
                </a:ext>
              </a:extLst>
            </p:cNvPr>
            <p:cNvGrpSpPr/>
            <p:nvPr/>
          </p:nvGrpSpPr>
          <p:grpSpPr>
            <a:xfrm>
              <a:off x="0" y="-62159"/>
              <a:ext cx="6088441" cy="2412744"/>
              <a:chOff x="-1" y="-65167"/>
              <a:chExt cx="6088440" cy="2412741"/>
            </a:xfrm>
          </p:grpSpPr>
          <p:sp>
            <p:nvSpPr>
              <p:cNvPr id="48" name="Rectangle">
                <a:extLst>
                  <a:ext uri="{FF2B5EF4-FFF2-40B4-BE49-F238E27FC236}">
                    <a16:creationId xmlns:a16="http://schemas.microsoft.com/office/drawing/2014/main" id="{177E6050-E935-40B8-940B-18A000C30DD6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+156">
                <a:extLst>
                  <a:ext uri="{FF2B5EF4-FFF2-40B4-BE49-F238E27FC236}">
                    <a16:creationId xmlns:a16="http://schemas.microsoft.com/office/drawing/2014/main" id="{4DC4A1FF-5B92-4BC4-97AA-AA2FCF591E30}"/>
                  </a:ext>
                </a:extLst>
              </p:cNvPr>
              <p:cNvSpPr/>
              <p:nvPr/>
            </p:nvSpPr>
            <p:spPr>
              <a:xfrm>
                <a:off x="484559" y="-65167"/>
                <a:ext cx="5512438" cy="2412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1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98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.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513</a:t>
                </a:r>
                <a:endParaRPr kumimoji="0" lang="ro-MD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52" name="Group 8">
            <a:extLst>
              <a:ext uri="{FF2B5EF4-FFF2-40B4-BE49-F238E27FC236}">
                <a16:creationId xmlns:a16="http://schemas.microsoft.com/office/drawing/2014/main" id="{EEC5439C-0F3F-4545-9A06-80BBCF88EE3C}"/>
              </a:ext>
            </a:extLst>
          </p:cNvPr>
          <p:cNvGrpSpPr/>
          <p:nvPr/>
        </p:nvGrpSpPr>
        <p:grpSpPr>
          <a:xfrm>
            <a:off x="4133161" y="5585514"/>
            <a:ext cx="17759512" cy="1200329"/>
            <a:chOff x="0" y="-62160"/>
            <a:chExt cx="17708409" cy="2412745"/>
          </a:xfrm>
        </p:grpSpPr>
        <p:grpSp>
          <p:nvGrpSpPr>
            <p:cNvPr id="53" name="Rectangle 4">
              <a:extLst>
                <a:ext uri="{FF2B5EF4-FFF2-40B4-BE49-F238E27FC236}">
                  <a16:creationId xmlns:a16="http://schemas.microsoft.com/office/drawing/2014/main" id="{1AD2E764-28E2-464D-A797-2CF0D2C9F528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8259D65F-5FF4-4861-BC5C-A470683DBF5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8" name="cazuri noi înregistrate astăzi">
                <a:extLst>
                  <a:ext uri="{FF2B5EF4-FFF2-40B4-BE49-F238E27FC236}">
                    <a16:creationId xmlns:a16="http://schemas.microsoft.com/office/drawing/2014/main" id="{E2E4A000-B9FF-4488-B8FF-05C4D23C21BA}"/>
                  </a:ext>
                </a:extLst>
              </p:cNvPr>
              <p:cNvSpPr/>
              <p:nvPr/>
            </p:nvSpPr>
            <p:spPr>
              <a:xfrm>
                <a:off x="6731592" y="338457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de refugiați cazați în RM </a:t>
                </a:r>
              </a:p>
            </p:txBody>
          </p:sp>
        </p:grpSp>
        <p:grpSp>
          <p:nvGrpSpPr>
            <p:cNvPr id="54" name="Rectangle 5">
              <a:extLst>
                <a:ext uri="{FF2B5EF4-FFF2-40B4-BE49-F238E27FC236}">
                  <a16:creationId xmlns:a16="http://schemas.microsoft.com/office/drawing/2014/main" id="{7719E4E3-8C70-422A-8EE2-0E3FA95951C8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55" name="Rectangle">
                <a:extLst>
                  <a:ext uri="{FF2B5EF4-FFF2-40B4-BE49-F238E27FC236}">
                    <a16:creationId xmlns:a16="http://schemas.microsoft.com/office/drawing/2014/main" id="{DED7626F-8198-4AC3-983F-5534FA5E4BB5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6" name="+156">
                <a:extLst>
                  <a:ext uri="{FF2B5EF4-FFF2-40B4-BE49-F238E27FC236}">
                    <a16:creationId xmlns:a16="http://schemas.microsoft.com/office/drawing/2014/main" id="{4CEB1DE0-29DB-4B25-B174-E2C44451B94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98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.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242</a:t>
                </a:r>
              </a:p>
            </p:txBody>
          </p:sp>
        </p:grp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id="{35157A51-F592-449C-B715-F1006E43F5F4}"/>
              </a:ext>
            </a:extLst>
          </p:cNvPr>
          <p:cNvGrpSpPr/>
          <p:nvPr/>
        </p:nvGrpSpPr>
        <p:grpSpPr>
          <a:xfrm>
            <a:off x="4133161" y="6881631"/>
            <a:ext cx="17759512" cy="1781105"/>
            <a:chOff x="0" y="-280196"/>
            <a:chExt cx="17708409" cy="2845801"/>
          </a:xfrm>
        </p:grpSpPr>
        <p:grpSp>
          <p:nvGrpSpPr>
            <p:cNvPr id="60" name="Rectangle 4">
              <a:extLst>
                <a:ext uri="{FF2B5EF4-FFF2-40B4-BE49-F238E27FC236}">
                  <a16:creationId xmlns:a16="http://schemas.microsoft.com/office/drawing/2014/main" id="{F8FEFA46-AD02-4594-838A-3B4832FA98B3}"/>
                </a:ext>
              </a:extLst>
            </p:cNvPr>
            <p:cNvGrpSpPr/>
            <p:nvPr/>
          </p:nvGrpSpPr>
          <p:grpSpPr>
            <a:xfrm>
              <a:off x="0" y="-280196"/>
              <a:ext cx="17708409" cy="2845801"/>
              <a:chOff x="0" y="-280195"/>
              <a:chExt cx="17708408" cy="2845799"/>
            </a:xfrm>
          </p:grpSpPr>
          <p:sp>
            <p:nvSpPr>
              <p:cNvPr id="64" name="Rectangle">
                <a:extLst>
                  <a:ext uri="{FF2B5EF4-FFF2-40B4-BE49-F238E27FC236}">
                    <a16:creationId xmlns:a16="http://schemas.microsoft.com/office/drawing/2014/main" id="{AFDA612F-C776-43D8-8ECE-04D1A0F005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" name="cazuri noi înregistrate astăzi">
                <a:extLst>
                  <a:ext uri="{FF2B5EF4-FFF2-40B4-BE49-F238E27FC236}">
                    <a16:creationId xmlns:a16="http://schemas.microsoft.com/office/drawing/2014/main" id="{E0AADA8B-B481-40AE-A402-B8E48DB46249}"/>
                  </a:ext>
                </a:extLst>
              </p:cNvPr>
              <p:cNvSpPr/>
              <p:nvPr/>
            </p:nvSpPr>
            <p:spPr>
              <a:xfrm>
                <a:off x="6731592" y="-280195"/>
                <a:ext cx="10752129" cy="284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total de cazuri COVID-19 în rândul refugiaților</a:t>
                </a:r>
              </a:p>
            </p:txBody>
          </p:sp>
        </p:grpSp>
        <p:grpSp>
          <p:nvGrpSpPr>
            <p:cNvPr id="61" name="Rectangle 5">
              <a:extLst>
                <a:ext uri="{FF2B5EF4-FFF2-40B4-BE49-F238E27FC236}">
                  <a16:creationId xmlns:a16="http://schemas.microsoft.com/office/drawing/2014/main" id="{4B07300D-8EE1-4DE9-ABC4-4FA9F32A123D}"/>
                </a:ext>
              </a:extLst>
            </p:cNvPr>
            <p:cNvGrpSpPr/>
            <p:nvPr/>
          </p:nvGrpSpPr>
          <p:grpSpPr>
            <a:xfrm>
              <a:off x="0" y="3010"/>
              <a:ext cx="6088441" cy="2282405"/>
              <a:chOff x="-1" y="-1"/>
              <a:chExt cx="6088440" cy="2282402"/>
            </a:xfrm>
          </p:grpSpPr>
          <p:sp>
            <p:nvSpPr>
              <p:cNvPr id="62" name="Rectangle">
                <a:extLst>
                  <a:ext uri="{FF2B5EF4-FFF2-40B4-BE49-F238E27FC236}">
                    <a16:creationId xmlns:a16="http://schemas.microsoft.com/office/drawing/2014/main" id="{7CC28874-626A-4603-AE2D-2FD8D4CC5B77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" name="+156">
                <a:extLst>
                  <a:ext uri="{FF2B5EF4-FFF2-40B4-BE49-F238E27FC236}">
                    <a16:creationId xmlns:a16="http://schemas.microsoft.com/office/drawing/2014/main" id="{CA173BB5-F28D-4D8C-941A-57A597238811}"/>
                  </a:ext>
                </a:extLst>
              </p:cNvPr>
              <p:cNvSpPr/>
              <p:nvPr/>
            </p:nvSpPr>
            <p:spPr>
              <a:xfrm>
                <a:off x="484559" y="182274"/>
                <a:ext cx="5512438" cy="1917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230</a:t>
                </a:r>
                <a:endParaRPr kumimoji="0" lang="ro-MD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5691C666-8DDA-4451-BB36-0ECA49DB078B}"/>
              </a:ext>
            </a:extLst>
          </p:cNvPr>
          <p:cNvGrpSpPr/>
          <p:nvPr/>
        </p:nvGrpSpPr>
        <p:grpSpPr>
          <a:xfrm>
            <a:off x="4133161" y="8643352"/>
            <a:ext cx="17759512" cy="1415772"/>
            <a:chOff x="0" y="-191343"/>
            <a:chExt cx="17708409" cy="2668095"/>
          </a:xfrm>
        </p:grpSpPr>
        <p:grpSp>
          <p:nvGrpSpPr>
            <p:cNvPr id="74" name="Rectangle 4">
              <a:extLst>
                <a:ext uri="{FF2B5EF4-FFF2-40B4-BE49-F238E27FC236}">
                  <a16:creationId xmlns:a16="http://schemas.microsoft.com/office/drawing/2014/main" id="{F5AD7BE7-B63F-4700-B513-A1220EE94007}"/>
                </a:ext>
              </a:extLst>
            </p:cNvPr>
            <p:cNvGrpSpPr/>
            <p:nvPr/>
          </p:nvGrpSpPr>
          <p:grpSpPr>
            <a:xfrm>
              <a:off x="0" y="-191343"/>
              <a:ext cx="17708409" cy="2668095"/>
              <a:chOff x="0" y="-191342"/>
              <a:chExt cx="17708408" cy="2668093"/>
            </a:xfrm>
          </p:grpSpPr>
          <p:sp>
            <p:nvSpPr>
              <p:cNvPr id="78" name="Rectangle">
                <a:extLst>
                  <a:ext uri="{FF2B5EF4-FFF2-40B4-BE49-F238E27FC236}">
                    <a16:creationId xmlns:a16="http://schemas.microsoft.com/office/drawing/2014/main" id="{DE25B3F2-252F-436D-9A61-872CA96173E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9" name="cazuri noi înregistrate astăzi">
                <a:extLst>
                  <a:ext uri="{FF2B5EF4-FFF2-40B4-BE49-F238E27FC236}">
                    <a16:creationId xmlns:a16="http://schemas.microsoft.com/office/drawing/2014/main" id="{576EF561-A8E0-4E3C-881E-84ECDA323313}"/>
                  </a:ext>
                </a:extLst>
              </p:cNvPr>
              <p:cNvSpPr/>
              <p:nvPr/>
            </p:nvSpPr>
            <p:spPr>
              <a:xfrm>
                <a:off x="6731592" y="-191342"/>
                <a:ext cx="10752129" cy="2668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Numărul de cazuri COVID-19 în rândul refugiaților înregistrat în perioada 07.03-1</a:t>
                </a:r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3</a:t>
                </a: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.03.2022</a:t>
                </a:r>
              </a:p>
            </p:txBody>
          </p:sp>
        </p:grpSp>
        <p:grpSp>
          <p:nvGrpSpPr>
            <p:cNvPr id="75" name="Rectangle 5">
              <a:extLst>
                <a:ext uri="{FF2B5EF4-FFF2-40B4-BE49-F238E27FC236}">
                  <a16:creationId xmlns:a16="http://schemas.microsoft.com/office/drawing/2014/main" id="{C7E53341-7224-4B82-8FF6-E388EF14AC75}"/>
                </a:ext>
              </a:extLst>
            </p:cNvPr>
            <p:cNvGrpSpPr/>
            <p:nvPr/>
          </p:nvGrpSpPr>
          <p:grpSpPr>
            <a:xfrm>
              <a:off x="0" y="3010"/>
              <a:ext cx="6088441" cy="2282405"/>
              <a:chOff x="-1" y="-1"/>
              <a:chExt cx="6088440" cy="2282402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DCCE2E-776E-4C1F-9C86-D7DD5A455CE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7" name="+156">
                <a:extLst>
                  <a:ext uri="{FF2B5EF4-FFF2-40B4-BE49-F238E27FC236}">
                    <a16:creationId xmlns:a16="http://schemas.microsoft.com/office/drawing/2014/main" id="{3A4CFCE8-BE0F-49EE-9430-A88FC6F6BDEC}"/>
                  </a:ext>
                </a:extLst>
              </p:cNvPr>
              <p:cNvSpPr/>
              <p:nvPr/>
            </p:nvSpPr>
            <p:spPr>
              <a:xfrm>
                <a:off x="484559" y="10160"/>
                <a:ext cx="5512438" cy="2262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11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2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FD4C06-E706-4865-B28F-C1592AB22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500"/>
            <a:ext cx="2087033" cy="1206500"/>
          </a:xfrm>
          <a:prstGeom prst="rect">
            <a:avLst/>
          </a:prstGeom>
        </p:spPr>
      </p:pic>
      <p:grpSp>
        <p:nvGrpSpPr>
          <p:cNvPr id="39" name="Group 8">
            <a:extLst>
              <a:ext uri="{FF2B5EF4-FFF2-40B4-BE49-F238E27FC236}">
                <a16:creationId xmlns:a16="http://schemas.microsoft.com/office/drawing/2014/main" id="{AC969654-B859-4190-B1A7-61AF153E9E8D}"/>
              </a:ext>
            </a:extLst>
          </p:cNvPr>
          <p:cNvGrpSpPr/>
          <p:nvPr/>
        </p:nvGrpSpPr>
        <p:grpSpPr>
          <a:xfrm>
            <a:off x="4133161" y="10246512"/>
            <a:ext cx="17759512" cy="1200329"/>
            <a:chOff x="0" y="-62160"/>
            <a:chExt cx="17708409" cy="2412745"/>
          </a:xfrm>
        </p:grpSpPr>
        <p:grpSp>
          <p:nvGrpSpPr>
            <p:cNvPr id="40" name="Rectangle 4">
              <a:extLst>
                <a:ext uri="{FF2B5EF4-FFF2-40B4-BE49-F238E27FC236}">
                  <a16:creationId xmlns:a16="http://schemas.microsoft.com/office/drawing/2014/main" id="{60EE6B39-A7F3-4704-A196-5C4BAF32EE26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44" name="Rectangle">
                <a:extLst>
                  <a:ext uri="{FF2B5EF4-FFF2-40B4-BE49-F238E27FC236}">
                    <a16:creationId xmlns:a16="http://schemas.microsoft.com/office/drawing/2014/main" id="{97752E64-F9CA-4786-AE6B-1AD534FBD43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" name="cazuri noi înregistrate astăzi">
                <a:extLst>
                  <a:ext uri="{FF2B5EF4-FFF2-40B4-BE49-F238E27FC236}">
                    <a16:creationId xmlns:a16="http://schemas.microsoft.com/office/drawing/2014/main" id="{083A3F6A-6572-4704-BF4B-62A66135060C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752129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D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Incidența totală – </a:t>
                </a: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cazuri </a:t>
                </a:r>
                <a:r>
                  <a:rPr kumimoji="0" lang="en-MD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la 100 mii </a:t>
                </a: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refugiați</a:t>
                </a:r>
                <a:endParaRPr kumimoji="0" lang="en-MD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41" name="Rectangle 5">
              <a:extLst>
                <a:ext uri="{FF2B5EF4-FFF2-40B4-BE49-F238E27FC236}">
                  <a16:creationId xmlns:a16="http://schemas.microsoft.com/office/drawing/2014/main" id="{635DB75B-4D30-4B93-8661-5BA6BD627C3C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42" name="Rectangle">
                <a:extLst>
                  <a:ext uri="{FF2B5EF4-FFF2-40B4-BE49-F238E27FC236}">
                    <a16:creationId xmlns:a16="http://schemas.microsoft.com/office/drawing/2014/main" id="{5A769877-F53F-4C65-833B-0CB96541FEBA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3" name="+156">
                <a:extLst>
                  <a:ext uri="{FF2B5EF4-FFF2-40B4-BE49-F238E27FC236}">
                    <a16:creationId xmlns:a16="http://schemas.microsoft.com/office/drawing/2014/main" id="{C30D5DE8-100B-49F1-B6BA-8382B3071590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77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,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</a:p>
            </p:txBody>
          </p:sp>
        </p:grp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D51371BC-764B-4EC8-9613-A93253D678F4}"/>
              </a:ext>
            </a:extLst>
          </p:cNvPr>
          <p:cNvGrpSpPr/>
          <p:nvPr/>
        </p:nvGrpSpPr>
        <p:grpSpPr>
          <a:xfrm>
            <a:off x="4133161" y="11688958"/>
            <a:ext cx="17759512" cy="1200329"/>
            <a:chOff x="0" y="-62160"/>
            <a:chExt cx="17708409" cy="2412745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46134CB7-0992-4655-9658-CCAFD81CC21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89408553-75B4-47F3-BC74-7ED9295CD43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30000"/>
                  </a:lnSpc>
                  <a:spcBef>
                    <a:spcPts val="2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80" name="cazuri noi înregistrate astăzi">
                <a:extLst>
                  <a:ext uri="{FF2B5EF4-FFF2-40B4-BE49-F238E27FC236}">
                    <a16:creationId xmlns:a16="http://schemas.microsoft.com/office/drawing/2014/main" id="{CE1E2163-D116-4E85-9511-CBC7C1EABA74}"/>
                  </a:ext>
                </a:extLst>
              </p:cNvPr>
              <p:cNvSpPr/>
              <p:nvPr/>
            </p:nvSpPr>
            <p:spPr>
              <a:xfrm>
                <a:off x="6731592" y="338456"/>
                <a:ext cx="10976816" cy="1608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MD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Incidența</a:t>
                </a:r>
                <a:r>
                  <a:rPr kumimoji="0" lang="ro-MD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ultimele 7 zile </a:t>
                </a:r>
                <a:r>
                  <a:rPr kumimoji="0" lang="en-MD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–</a:t>
                </a: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 </a:t>
                </a:r>
                <a:r>
                  <a:rPr kumimoji="0" lang="en-MD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cazuri la 100 mii </a:t>
                </a:r>
                <a:r>
                  <a:rPr kumimoji="0" lang="ro-RO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Open Sans"/>
                    <a:cs typeface="Times New Roman" panose="02020603050405020304" pitchFamily="18" charset="0"/>
                    <a:sym typeface="Open Sans"/>
                  </a:rPr>
                  <a:t>refugiați</a:t>
                </a:r>
                <a:endParaRPr kumimoji="0" lang="en-MD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endParaRPr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A6D3AFAE-85DC-4F08-89F8-44AD0D2F17F7}"/>
                </a:ext>
              </a:extLst>
            </p:cNvPr>
            <p:cNvGrpSpPr/>
            <p:nvPr/>
          </p:nvGrpSpPr>
          <p:grpSpPr>
            <a:xfrm>
              <a:off x="0" y="-62160"/>
              <a:ext cx="6088441" cy="2412745"/>
              <a:chOff x="-1" y="-65171"/>
              <a:chExt cx="6088440" cy="241274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4BAF4208-9D1B-4C7E-B692-9FC875E4C1B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91440" rIns="91440" bIns="91440" numCol="1" anchor="ctr">
                <a:noAutofit/>
              </a:bodyPr>
              <a:lstStyle/>
              <a:p>
                <a:pPr marL="0" marR="0" lvl="0" indent="0" algn="ctr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kumimoji="0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F7F7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C711C822-5BBA-4F45-94BC-D308DD49D268}"/>
                  </a:ext>
                </a:extLst>
              </p:cNvPr>
              <p:cNvSpPr/>
              <p:nvPr/>
            </p:nvSpPr>
            <p:spPr>
              <a:xfrm>
                <a:off x="484559" y="-65171"/>
                <a:ext cx="5512438" cy="2412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40" tIns="91440" rIns="91440" bIns="91440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marL="0" marR="0" lvl="0" indent="0" algn="l" defTabSz="182866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37</a:t>
                </a:r>
                <a:r>
                  <a:rPr kumimoji="0" lang="ro-MD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,</a:t>
                </a: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1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908466" y="7479724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38"/>
              </a:lnSpc>
            </a:pPr>
            <a:r>
              <a:rPr lang="ro-MD" sz="7200" dirty="0">
                <a:solidFill>
                  <a:srgbClr val="242423"/>
                </a:solidFill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endParaRPr sz="4000"/>
          </a:p>
        </p:txBody>
      </p:sp>
      <p:sp>
        <p:nvSpPr>
          <p:cNvPr id="6" name="TextBox 6"/>
          <p:cNvSpPr txBox="1"/>
          <p:nvPr/>
        </p:nvSpPr>
        <p:spPr>
          <a:xfrm>
            <a:off x="609600" y="7466875"/>
            <a:ext cx="13381091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Pagini oficiale:</a:t>
            </a: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www.ms.gov.md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www.ansp.md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www.vaccinare.gov.md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www.covidinfo.gov.md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660" lvl="1" indent="-584329" algn="l">
              <a:buFont typeface="Arial"/>
              <a:buChar char="•"/>
            </a:pP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 Ministerul Sănătății:</a:t>
            </a:r>
            <a:b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5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https://bit.ly/3jEd38U</a:t>
            </a:r>
            <a:endParaRPr lang="ro-MD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 în siguranță! </a:t>
            </a: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ro-MD" sz="6000" dirty="0">
                <a:solidFill>
                  <a:srgbClr val="041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Indicatori</a:t>
            </a:r>
            <a:r>
              <a:rPr lang="ro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13.03.2022</a:t>
            </a:r>
            <a:b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MD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Incidența totală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13.626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Mortalitatea totală – </a:t>
            </a:r>
            <a:r>
              <a:rPr lang="ro-RO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304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mii persoane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fatalității totală – 2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decese la 100 de cazuri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grave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medii –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ușoare și asimptomatici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96,0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cazurilor ultimele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– </a:t>
            </a:r>
            <a:r>
              <a:rPr lang="ro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372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</a:p>
          <a:p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ultimele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zile </a:t>
            </a:r>
            <a:r>
              <a:rPr lang="en-MD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(numărul de reproducție efectiv/rata de contagiozitate) </a:t>
            </a:r>
            <a:r>
              <a:rPr lang="en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o-M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.87</a:t>
            </a:r>
            <a:endParaRPr lang="en-M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393534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13.03.2022</a:t>
            </a:r>
            <a:endParaRPr lang="en-MD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4B72E23-AED1-4DE0-B572-18547764A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404"/>
              </p:ext>
            </p:extLst>
          </p:nvPr>
        </p:nvGraphicFramePr>
        <p:xfrm>
          <a:off x="1143000" y="3922188"/>
          <a:ext cx="22760249" cy="979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7B6CD268-541C-49D5-A417-E9C8071B04E9}"/>
              </a:ext>
            </a:extLst>
          </p:cNvPr>
          <p:cNvSpPr txBox="1">
            <a:spLocks/>
          </p:cNvSpPr>
          <p:nvPr/>
        </p:nvSpPr>
        <p:spPr>
          <a:xfrm>
            <a:off x="1" y="615676"/>
            <a:ext cx="24383999" cy="144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1828636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-200" baseline="0">
                <a:solidFill>
                  <a:srgbClr val="222222"/>
                </a:solidFill>
                <a:uFillTx/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it-IT" sz="6000" b="1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100 mii populație ultimele </a:t>
            </a:r>
            <a:r>
              <a:rPr lang="ro-MD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zile, </a:t>
            </a:r>
            <a:b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alte state</a:t>
            </a:r>
            <a:br>
              <a:rPr lang="it-IT" sz="5500" b="1" dirty="0">
                <a:solidFill>
                  <a:srgbClr val="000000"/>
                </a:solidFill>
                <a:latin typeface="Open Sans"/>
              </a:rPr>
            </a:br>
            <a:endParaRPr lang="it-IT" sz="5500" b="1" dirty="0">
              <a:solidFill>
                <a:srgbClr val="1D46F3"/>
              </a:solidFill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21296825" y="7997258"/>
            <a:ext cx="0" cy="2886104"/>
          </a:xfrm>
          <a:prstGeom prst="straightConnector1">
            <a:avLst/>
          </a:prstGeom>
          <a:noFill/>
          <a:ln w="1206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671A03FC-1195-423D-A969-117D71B5DEE9}"/>
              </a:ext>
            </a:extLst>
          </p:cNvPr>
          <p:cNvSpPr txBox="1"/>
          <p:nvPr/>
        </p:nvSpPr>
        <p:spPr>
          <a:xfrm>
            <a:off x="12192000" y="3130409"/>
            <a:ext cx="110490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=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508.235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cazuri</a:t>
            </a:r>
            <a:endParaRPr kumimoji="0" lang="ro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RO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ultimele 7 zile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c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azuri la 1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mii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09F16-F0E6-472A-8072-4D5C6FAD93FD}"/>
              </a:ext>
            </a:extLst>
          </p:cNvPr>
          <p:cNvSpPr/>
          <p:nvPr/>
        </p:nvSpPr>
        <p:spPr>
          <a:xfrm>
            <a:off x="214693" y="58994"/>
            <a:ext cx="719847" cy="61555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o-MD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69085"/>
              </p:ext>
            </p:extLst>
          </p:nvPr>
        </p:nvGraphicFramePr>
        <p:xfrm>
          <a:off x="198222" y="3923071"/>
          <a:ext cx="23987556" cy="9792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581" y="386159"/>
            <a:ext cx="15068197" cy="4683199"/>
          </a:xfr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 marL="0" marR="0" lvl="0" indent="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10 din 2022  (07.02 - </a:t>
            </a:r>
            <a:r>
              <a:rPr lang="ro-MD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.03.2022) </a:t>
            </a:r>
            <a:b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o-MD" sz="7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comparativ cu săptămâna 09 din 2021: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cazuri a scăzut cu 32,6% </a:t>
            </a:r>
          </a:p>
          <a:p>
            <a:pPr marL="457200" marR="0" lvl="0" indent="-457200" algn="ctr" defTabSz="18288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10B6F4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decese a scăzut cu 26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>
              <a:buClr>
                <a:srgbClr val="10B6F4"/>
              </a:buClr>
              <a:defRPr/>
            </a:pP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Numărul de vindecați a </a:t>
            </a:r>
            <a:r>
              <a:rPr kumimoji="0" lang="ro-MD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MD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pt-BR" sz="5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o-MD" sz="5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Distribuția săptămânală a cazurilor, deceselor și vindecaților</a:t>
            </a:r>
            <a:b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379131"/>
            <a:ext cx="4659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.03.202</a:t>
            </a:r>
            <a:r>
              <a:rPr lang="ro-MD" sz="6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MD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852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06F94-30D1-473E-93C2-35FD6A09B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" y="4034939"/>
            <a:ext cx="23928400" cy="858556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2882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altLang="zh-CN" sz="6000" spc="-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Distribuția în timp (săptămânal) a cazurilor și investigațiilor </a:t>
            </a:r>
            <a:r>
              <a:rPr lang="ro-RO" altLang="zh-CN" sz="6000" spc="-200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COVID-19</a:t>
            </a:r>
            <a:endParaRPr lang="en-US" altLang="zh-CN" sz="6000" spc="-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2260543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22062"/>
              </p:ext>
            </p:extLst>
          </p:nvPr>
        </p:nvGraphicFramePr>
        <p:xfrm>
          <a:off x="5829214" y="2407273"/>
          <a:ext cx="1358219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26 februarie 2020 – </a:t>
                      </a:r>
                      <a:r>
                        <a:rPr lang="ro-MD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ro-RO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martie </a:t>
                      </a:r>
                      <a:r>
                        <a:rPr lang="ro-MD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o-RO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3.090.567 teste efectuate</a:t>
                      </a:r>
                      <a:endParaRPr lang="ro-RO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sp>
        <p:nvSpPr>
          <p:cNvPr id="10" name="CasetăText 9">
            <a:extLst>
              <a:ext uri="{FF2B5EF4-FFF2-40B4-BE49-F238E27FC236}">
                <a16:creationId xmlns:a16="http://schemas.microsoft.com/office/drawing/2014/main" id="{920FFCBE-8EC0-4ABB-A499-0882C2C1F908}"/>
              </a:ext>
            </a:extLst>
          </p:cNvPr>
          <p:cNvSpPr txBox="1"/>
          <p:nvPr/>
        </p:nvSpPr>
        <p:spPr>
          <a:xfrm>
            <a:off x="424710" y="12907043"/>
            <a:ext cx="23534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MD" sz="2800" i="1" dirty="0"/>
              <a:t>* din săptămâna 22/03-28/03 este calculat numărul total de teste efectuate inclusiv cele antigen</a:t>
            </a:r>
          </a:p>
        </p:txBody>
      </p:sp>
    </p:spTree>
    <p:extLst>
      <p:ext uri="{BB962C8B-B14F-4D97-AF65-F5344CB8AC3E}">
        <p14:creationId xmlns:p14="http://schemas.microsoft.com/office/powerpoint/2010/main" val="120645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015E6-FBD8-43B6-B1E1-0F2C9E9A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61" y="2826327"/>
            <a:ext cx="22217983" cy="10537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8"/>
            <a:ext cx="22090524" cy="2096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10B6F4"/>
              </a:buClr>
              <a:buNone/>
              <a:defRPr/>
            </a:pP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Incidența </a:t>
            </a:r>
            <a:r>
              <a:rPr lang="en-MD" sz="6000" spc="-200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COVID-19</a:t>
            </a:r>
            <a:r>
              <a:rPr lang="ro-MD" sz="6000" spc="-200" dirty="0">
                <a:solidFill>
                  <a:srgbClr val="1D46F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</a:t>
            </a:r>
            <a:r>
              <a:rPr lang="en-MD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ultimele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7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zile la 100 mii populație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,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</a:t>
            </a:r>
            <a:b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</a:b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distribuită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după teritorii </a:t>
            </a:r>
            <a:r>
              <a:rPr kumimoji="0" lang="ro-RO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administrative (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13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03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.202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2</a:t>
            </a:r>
            <a:r>
              <a:rPr kumimoji="0" lang="en-MD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Helvetica Neue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1088847" y="3723901"/>
            <a:ext cx="12401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Incidența din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ultimele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7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zile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pentru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RM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–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67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100 mii </a:t>
            </a:r>
            <a:r>
              <a:rPr kumimoji="0" lang="en-MD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1D15-8669-4473-BE3E-DAC2B6B18CAA}"/>
              </a:ext>
            </a:extLst>
          </p:cNvPr>
          <p:cNvSpPr txBox="1"/>
          <p:nvPr/>
        </p:nvSpPr>
        <p:spPr>
          <a:xfrm>
            <a:off x="11422019" y="444362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*teritoriile administrative din stânga Nistrului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</a:t>
            </a:r>
            <a:r>
              <a:rPr kumimoji="0" lang="ro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o-M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</a:t>
            </a:r>
            <a:r>
              <a:rPr kumimoji="0" lang="ro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kumimoji="0" lang="en-MD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la 100 mii </a:t>
            </a:r>
            <a:endParaRPr kumimoji="0" lang="ro-MD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4640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F22CC-57F0-44BD-87E8-98759B81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528" y="3004910"/>
            <a:ext cx="10458367" cy="10593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4549BB-54AA-48CA-8981-23013424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268" y="2988285"/>
            <a:ext cx="10697846" cy="10593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750931" y="466917"/>
            <a:ext cx="22882138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6000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Incidența </a:t>
            </a:r>
            <a:r>
              <a:rPr lang="en-MD" sz="6000" kern="1200" spc="-200" dirty="0">
                <a:solidFill>
                  <a:srgbClr val="1D46F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Montserrat Bold"/>
              </a:rPr>
              <a:t>COVID-19</a:t>
            </a:r>
            <a:r>
              <a:rPr lang="en-MD" sz="6000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la 100 mii populație, conform teritoriilor administrative în ultimele </a:t>
            </a:r>
            <a:r>
              <a:rPr lang="ro-MD" sz="6000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7</a:t>
            </a:r>
            <a:r>
              <a:rPr lang="en-MD" sz="6000" spc="-200" dirty="0">
                <a:latin typeface="Times New Roman" panose="02020603050405020304" pitchFamily="18" charset="0"/>
                <a:cs typeface="Times New Roman" panose="02020603050405020304" pitchFamily="18" charset="0"/>
                <a:sym typeface="Montserrat Bold"/>
              </a:rPr>
              <a:t> zile, comparativ cu perioada precedentă</a:t>
            </a:r>
            <a:endParaRPr lang="ro-MD" sz="6000" spc="-200" dirty="0">
              <a:latin typeface="Times New Roman" panose="02020603050405020304" pitchFamily="18" charset="0"/>
              <a:cs typeface="Times New Roman" panose="02020603050405020304" pitchFamily="18" charset="0"/>
              <a:sym typeface="Montserrat Bold"/>
            </a:endParaRPr>
          </a:p>
          <a:p>
            <a:endParaRPr lang="en-MD" sz="48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1CBB9B39-EB4A-46CF-93FC-C77583C6CDB0}"/>
              </a:ext>
            </a:extLst>
          </p:cNvPr>
          <p:cNvSpPr txBox="1"/>
          <p:nvPr/>
        </p:nvSpPr>
        <p:spPr>
          <a:xfrm>
            <a:off x="4435011" y="2557862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7814B7-215F-426C-A0BF-CE29A15556EE}"/>
              </a:ext>
            </a:extLst>
          </p:cNvPr>
          <p:cNvSpPr txBox="1"/>
          <p:nvPr/>
        </p:nvSpPr>
        <p:spPr>
          <a:xfrm>
            <a:off x="15948812" y="2557861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.03 -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FCF6EAC-BFDE-47AD-B378-97DF5A006FEE}"/>
              </a:ext>
            </a:extLst>
          </p:cNvPr>
          <p:cNvSpPr txBox="1"/>
          <p:nvPr/>
        </p:nvSpPr>
        <p:spPr>
          <a:xfrm>
            <a:off x="1413999" y="8534761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</a:p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6CA0F7DB-C21C-4216-B5E6-571F97AF1B08}"/>
              </a:ext>
            </a:extLst>
          </p:cNvPr>
          <p:cNvSpPr txBox="1"/>
          <p:nvPr/>
        </p:nvSpPr>
        <p:spPr>
          <a:xfrm>
            <a:off x="7640965" y="6017666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 </a:t>
            </a:r>
            <a:r>
              <a:rPr lang="ro-MD" sz="2000" dirty="0">
                <a:solidFill>
                  <a:schemeClr val="tx1"/>
                </a:solidFill>
              </a:rPr>
              <a:t>309 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5D624565-6715-42EC-9FA2-2E2241C48E16}"/>
              </a:ext>
            </a:extLst>
          </p:cNvPr>
          <p:cNvSpPr txBox="1"/>
          <p:nvPr/>
        </p:nvSpPr>
        <p:spPr>
          <a:xfrm>
            <a:off x="12970330" y="853476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Incidența RM – </a:t>
            </a:r>
            <a:endParaRPr lang="ro-M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cazuri </a:t>
            </a:r>
            <a:br>
              <a:rPr lang="ro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100 mii populație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727EC1E9-76CB-4511-AF49-79C8995EEF16}"/>
              </a:ext>
            </a:extLst>
          </p:cNvPr>
          <p:cNvSpPr txBox="1"/>
          <p:nvPr/>
        </p:nvSpPr>
        <p:spPr>
          <a:xfrm>
            <a:off x="19088311" y="6017666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800" dirty="0">
                <a:solidFill>
                  <a:schemeClr val="tx1"/>
                </a:solidFill>
              </a:rPr>
              <a:t>Transnistria</a:t>
            </a:r>
            <a:r>
              <a:rPr lang="en-MD" sz="2000" dirty="0">
                <a:solidFill>
                  <a:schemeClr val="tx1"/>
                </a:solidFill>
              </a:rPr>
              <a:t> –</a:t>
            </a:r>
            <a:r>
              <a:rPr lang="ro-MD" sz="2000" dirty="0">
                <a:solidFill>
                  <a:schemeClr val="tx1"/>
                </a:solidFill>
              </a:rPr>
              <a:t> 225 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E144EA83-2BC1-4E69-86AC-1C0DDF655DA2}"/>
              </a:ext>
            </a:extLst>
          </p:cNvPr>
          <p:cNvSpPr txBox="1"/>
          <p:nvPr/>
        </p:nvSpPr>
        <p:spPr>
          <a:xfrm>
            <a:off x="14607518" y="5348684"/>
            <a:ext cx="388169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Bălți – 89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7CB48-D639-497D-B5EA-E8890113E819}"/>
              </a:ext>
            </a:extLst>
          </p:cNvPr>
          <p:cNvSpPr txBox="1"/>
          <p:nvPr/>
        </p:nvSpPr>
        <p:spPr>
          <a:xfrm>
            <a:off x="3046019" y="5348684"/>
            <a:ext cx="3881690" cy="210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o-MD" sz="7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Bălți – 123</a:t>
            </a:r>
          </a:p>
        </p:txBody>
      </p:sp>
    </p:spTree>
    <p:extLst>
      <p:ext uri="{BB962C8B-B14F-4D97-AF65-F5344CB8AC3E}">
        <p14:creationId xmlns:p14="http://schemas.microsoft.com/office/powerpoint/2010/main" val="31136959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40085</TotalTime>
  <Words>1210</Words>
  <Application>Microsoft Office PowerPoint</Application>
  <PresentationFormat>Custom</PresentationFormat>
  <Paragraphs>303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DejaVu Serif</vt:lpstr>
      <vt:lpstr>Heebo Regular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Raport săptămânal    </vt:lpstr>
      <vt:lpstr>COVID-19 (13.03.2022)  </vt:lpstr>
      <vt:lpstr>COVID-19 la persoane refugiate din Ucraina  (14.03.2022)  </vt:lpstr>
      <vt:lpstr>Indicatorii COVID-19 13.03.2022 </vt:lpstr>
      <vt:lpstr>PowerPoint Presentation</vt:lpstr>
      <vt:lpstr>Distribuția săptămânală a cazurilor, deceselor și vindecaților COVID-19</vt:lpstr>
      <vt:lpstr>PowerPoint Presentation</vt:lpstr>
      <vt:lpstr>PowerPoint Presentation</vt:lpstr>
      <vt:lpstr>PowerPoint Presentation</vt:lpstr>
      <vt:lpstr>Rt – GIS Numărul de reproducție efectiv  0, 87 </vt:lpstr>
      <vt:lpstr>Analiza descriptivă a cazurilor confirmate COVID-19 (cumulativ)</vt:lpstr>
      <vt:lpstr>Testarea angajaților din instituțiile medicale la COVID-19 </vt:lpstr>
      <vt:lpstr>Personalul instituțiilor medicale infectat cu COVID-19 (cumulativ)</vt:lpstr>
      <vt:lpstr>Copiii și femeile gravide confirmați COVID-19 (cumulativ)</vt:lpstr>
      <vt:lpstr>Analiza descriptivă a deceselor cauzate de COVID-19</vt:lpstr>
      <vt:lpstr>PowerPoint Presentation</vt:lpstr>
      <vt:lpstr>PowerPoint Presentation</vt:lpstr>
      <vt:lpstr>Cazuri de import 07.02 – 13.03.2022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Valentin Mita</cp:lastModifiedBy>
  <cp:revision>1064</cp:revision>
  <dcterms:modified xsi:type="dcterms:W3CDTF">2022-03-14T11:37:49Z</dcterms:modified>
</cp:coreProperties>
</file>